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57" r:id="rId3"/>
    <p:sldId id="259" r:id="rId4"/>
    <p:sldId id="260" r:id="rId5"/>
    <p:sldId id="266" r:id="rId6"/>
    <p:sldId id="275" r:id="rId7"/>
    <p:sldId id="297" r:id="rId8"/>
    <p:sldId id="334" r:id="rId9"/>
    <p:sldId id="335" r:id="rId10"/>
    <p:sldId id="336" r:id="rId11"/>
    <p:sldId id="298" r:id="rId12"/>
    <p:sldId id="299" r:id="rId13"/>
    <p:sldId id="301" r:id="rId14"/>
    <p:sldId id="316" r:id="rId15"/>
    <p:sldId id="318" r:id="rId16"/>
    <p:sldId id="319" r:id="rId17"/>
    <p:sldId id="320" r:id="rId18"/>
    <p:sldId id="321" r:id="rId19"/>
    <p:sldId id="322" r:id="rId20"/>
    <p:sldId id="324" r:id="rId21"/>
    <p:sldId id="323" r:id="rId22"/>
    <p:sldId id="326" r:id="rId23"/>
    <p:sldId id="327"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28" r:id="rId39"/>
    <p:sldId id="329" r:id="rId40"/>
    <p:sldId id="330" r:id="rId41"/>
    <p:sldId id="331" r:id="rId42"/>
    <p:sldId id="332" r:id="rId43"/>
    <p:sldId id="333"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p:cViewPr varScale="1">
        <p:scale>
          <a:sx n="87" d="100"/>
          <a:sy n="87" d="100"/>
        </p:scale>
        <p:origin x="50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FCC85-11F6-44CF-825D-2239F42A8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a:extLst>
              <a:ext uri="{FF2B5EF4-FFF2-40B4-BE49-F238E27FC236}">
                <a16:creationId xmlns:a16="http://schemas.microsoft.com/office/drawing/2014/main" id="{A88CE54A-CF05-446E-B0EB-AFE9B5D2E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2B46E9-8F0C-41DB-B35B-884299FD39F0}" type="datetime1">
              <a:rPr lang="en-IN" smtClean="0"/>
              <a:t>13-07-2022</a:t>
            </a:fld>
            <a:endParaRPr lang="en-IN"/>
          </a:p>
        </p:txBody>
      </p:sp>
      <p:sp>
        <p:nvSpPr>
          <p:cNvPr id="4" name="Footer Placeholder 3">
            <a:extLst>
              <a:ext uri="{FF2B5EF4-FFF2-40B4-BE49-F238E27FC236}">
                <a16:creationId xmlns:a16="http://schemas.microsoft.com/office/drawing/2014/main" id="{4B7BAF9E-BE5D-4A44-A1AE-B569B17892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5" name="Slide Number Placeholder 4">
            <a:extLst>
              <a:ext uri="{FF2B5EF4-FFF2-40B4-BE49-F238E27FC236}">
                <a16:creationId xmlns:a16="http://schemas.microsoft.com/office/drawing/2014/main" id="{81CF0417-4349-46DD-B9D4-747E9BD818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B37065-80A7-47E9-848A-F28B94FD3FE2}" type="slidenum">
              <a:rPr lang="en-IN" smtClean="0"/>
              <a:t>‹#›</a:t>
            </a:fld>
            <a:endParaRPr lang="en-IN"/>
          </a:p>
        </p:txBody>
      </p:sp>
    </p:spTree>
    <p:extLst>
      <p:ext uri="{BB962C8B-B14F-4D97-AF65-F5344CB8AC3E}">
        <p14:creationId xmlns:p14="http://schemas.microsoft.com/office/powerpoint/2010/main" val="382104051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7957C-752E-4934-B97A-CEB37B881736}" type="datetime1">
              <a:rPr lang="en-IN" smtClean="0"/>
              <a:t>13-07-2022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0A8A5-5E04-40A5-8C7D-A2CDC0A693C4}" type="slidenum">
              <a:rPr lang="en-IN" smtClean="0"/>
              <a:t>‹#›</a:t>
            </a:fld>
            <a:endParaRPr lang="en-IN"/>
          </a:p>
        </p:txBody>
      </p:sp>
    </p:spTree>
    <p:extLst>
      <p:ext uri="{BB962C8B-B14F-4D97-AF65-F5344CB8AC3E}">
        <p14:creationId xmlns:p14="http://schemas.microsoft.com/office/powerpoint/2010/main" val="25446358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1C81E3A-604E-459E-8F68-90CD82F73AB7}" type="datetime1">
              <a:rPr lang="en-IN" smtClean="0"/>
              <a:t>13-07-2022</a:t>
            </a:fld>
            <a:endParaRPr lang="en-IN"/>
          </a:p>
        </p:txBody>
      </p:sp>
      <p:sp>
        <p:nvSpPr>
          <p:cNvPr id="8" name="Slide Number Placeholder 7"/>
          <p:cNvSpPr>
            <a:spLocks noGrp="1"/>
          </p:cNvSpPr>
          <p:nvPr>
            <p:ph type="sldNum" sz="quarter" idx="11"/>
          </p:nvPr>
        </p:nvSpPr>
        <p:spPr/>
        <p:txBody>
          <a:bodyPr/>
          <a:lstStyle/>
          <a:p>
            <a:fld id="{24027DF9-9D11-4A12-9A91-D7D69AC2A0A6}" type="slidenum">
              <a:rPr lang="en-IN" smtClean="0"/>
              <a:t>‹#›</a:t>
            </a:fld>
            <a:endParaRPr lang="en-IN"/>
          </a:p>
        </p:txBody>
      </p:sp>
      <p:sp>
        <p:nvSpPr>
          <p:cNvPr id="9" name="Footer Placeholder 8"/>
          <p:cNvSpPr>
            <a:spLocks noGrp="1"/>
          </p:cNvSpPr>
          <p:nvPr>
            <p:ph type="ftr" sz="quarter" idx="12"/>
          </p:nvPr>
        </p:nvSpPr>
        <p:spPr/>
        <p:txBody>
          <a:bodyPr/>
          <a:lstStyle/>
          <a:p>
            <a:r>
              <a:rPr lang="en-US"/>
              <a:t>Dept. of Civil Engineering, VIT</a:t>
            </a:r>
            <a:endParaRPr lang="en-IN"/>
          </a:p>
        </p:txBody>
      </p:sp>
    </p:spTree>
    <p:extLst>
      <p:ext uri="{BB962C8B-B14F-4D97-AF65-F5344CB8AC3E}">
        <p14:creationId xmlns:p14="http://schemas.microsoft.com/office/powerpoint/2010/main" val="534620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9A9A6-FBFD-4083-8CA3-CFE73BCFE092}" type="datetime1">
              <a:rPr lang="en-IN" smtClean="0"/>
              <a:t>13-07-2022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337499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B656EA-A3A4-47F5-935E-422A0336E67F}" type="datetime1">
              <a:rPr lang="en-IN" smtClean="0"/>
              <a:t>13-07-2022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163278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0273E-AC4E-43CA-978C-1A7014527462}" type="datetime1">
              <a:rPr lang="en-IN" smtClean="0"/>
              <a:t>13-07-2022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171370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09D873-C6BB-4929-A5C6-767313A3FE37}" type="datetime1">
              <a:rPr lang="en-IN" smtClean="0"/>
              <a:t>13-07-2022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t>‹#›</a:t>
            </a:fld>
            <a:endParaRPr lang="en-IN"/>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8144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B11A8-309D-4422-98A4-6054BBDEBB70}" type="datetime1">
              <a:rPr lang="en-IN" smtClean="0"/>
              <a:t>13-07-2022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t>‹#›</a:t>
            </a:fld>
            <a:endParaRPr lang="en-IN"/>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06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28BE580-41F4-49ED-9521-F4F8A38FF1D4}" type="datetime1">
              <a:rPr lang="en-IN" smtClean="0"/>
              <a:t>13-07-2022</a:t>
            </a:fld>
            <a:endParaRPr lang="en-IN"/>
          </a:p>
        </p:txBody>
      </p:sp>
      <p:sp>
        <p:nvSpPr>
          <p:cNvPr id="8" name="Footer Placeholder 7"/>
          <p:cNvSpPr>
            <a:spLocks noGrp="1"/>
          </p:cNvSpPr>
          <p:nvPr>
            <p:ph type="ftr" sz="quarter" idx="11"/>
          </p:nvPr>
        </p:nvSpPr>
        <p:spPr/>
        <p:txBody>
          <a:bodyPr/>
          <a:lstStyle/>
          <a:p>
            <a:r>
              <a:rPr lang="en-US"/>
              <a:t>Dept. of Civil Engineering, VIT</a:t>
            </a:r>
            <a:endParaRPr lang="en-IN"/>
          </a:p>
        </p:txBody>
      </p:sp>
      <p:sp>
        <p:nvSpPr>
          <p:cNvPr id="9" name="Slide Number Placeholder 8"/>
          <p:cNvSpPr>
            <a:spLocks noGrp="1"/>
          </p:cNvSpPr>
          <p:nvPr>
            <p:ph type="sldNum" sz="quarter" idx="12"/>
          </p:nvPr>
        </p:nvSpPr>
        <p:spPr/>
        <p:txBody>
          <a:bodyPr/>
          <a:lstStyle/>
          <a:p>
            <a:fld id="{24027DF9-9D11-4A12-9A91-D7D69AC2A0A6}" type="slidenum">
              <a:rPr lang="en-IN" smtClean="0"/>
              <a:t>‹#›</a:t>
            </a:fld>
            <a:endParaRPr lang="en-IN"/>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0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1B6B6C-3F22-482C-8574-62DC223E6BE5}" type="datetime1">
              <a:rPr lang="en-IN" smtClean="0"/>
              <a:t>13-07-2022</a:t>
            </a:fld>
            <a:endParaRPr lang="en-IN"/>
          </a:p>
        </p:txBody>
      </p:sp>
      <p:sp>
        <p:nvSpPr>
          <p:cNvPr id="4" name="Footer Placeholder 3"/>
          <p:cNvSpPr>
            <a:spLocks noGrp="1"/>
          </p:cNvSpPr>
          <p:nvPr>
            <p:ph type="ftr" sz="quarter" idx="11"/>
          </p:nvPr>
        </p:nvSpPr>
        <p:spPr/>
        <p:txBody>
          <a:bodyPr/>
          <a:lstStyle/>
          <a:p>
            <a:r>
              <a:rPr lang="en-US"/>
              <a:t>Dept. of Civil Engineering, VIT</a:t>
            </a:r>
            <a:endParaRPr lang="en-IN"/>
          </a:p>
        </p:txBody>
      </p:sp>
      <p:sp>
        <p:nvSpPr>
          <p:cNvPr id="5" name="Slide Number Placeholder 4"/>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45796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t>13-07-2022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100655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895866-0DF7-465A-9C8A-41788ADA75B4}" type="datetime1">
              <a:rPr lang="en-IN" smtClean="0"/>
              <a:t>13-07-2022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3314525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9714D4-6D81-4C64-BD62-7A430F5848D1}" type="datetime1">
              <a:rPr lang="en-IN" smtClean="0"/>
              <a:t>13-07-2022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t>‹#›</a:t>
            </a:fld>
            <a:endParaRPr lang="en-IN"/>
          </a:p>
        </p:txBody>
      </p:sp>
    </p:spTree>
    <p:extLst>
      <p:ext uri="{BB962C8B-B14F-4D97-AF65-F5344CB8AC3E}">
        <p14:creationId xmlns:p14="http://schemas.microsoft.com/office/powerpoint/2010/main" val="218159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47E0286-31CF-4CCB-B45C-F467E5E5FBE4}" type="datetime1">
              <a:rPr lang="en-IN" smtClean="0"/>
              <a:t>13-07-2022</a:t>
            </a:fld>
            <a:endParaRPr lang="en-IN"/>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a:t>Dept. of Civil Engineering, VIT</a:t>
            </a:r>
            <a:endParaRPr lang="en-IN"/>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027DF9-9D11-4A12-9A91-D7D69AC2A0A6}" type="slidenum">
              <a:rPr lang="en-IN" smtClean="0"/>
              <a:t>‹#›</a:t>
            </a:fld>
            <a:endParaRPr lang="en-IN"/>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159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16/j.matpr.2020.09.310" TargetMode="External"/><Relationship Id="rId2" Type="http://schemas.openxmlformats.org/officeDocument/2006/relationships/hyperlink" Target="https://doi.org/10.1016/j.matpr.2020.07.260" TargetMode="External"/><Relationship Id="rId1" Type="http://schemas.openxmlformats.org/officeDocument/2006/relationships/slideLayout" Target="../slideLayouts/slideLayout2.xml"/><Relationship Id="rId6" Type="http://schemas.openxmlformats.org/officeDocument/2006/relationships/hyperlink" Target="http://dx.doi.org/10.20902/IJCTR.2019.130206" TargetMode="External"/><Relationship Id="rId5" Type="http://schemas.openxmlformats.org/officeDocument/2006/relationships/hyperlink" Target="https://doi.org/10.1016/j.cscm.2020.e00434" TargetMode="External"/><Relationship Id="rId4" Type="http://schemas.openxmlformats.org/officeDocument/2006/relationships/hyperlink" Target="https://doi.org/10.1016/j.conbuildmat.2020.12003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2">
            <a:extLst>
              <a:ext uri="{FF2B5EF4-FFF2-40B4-BE49-F238E27FC236}">
                <a16:creationId xmlns:a16="http://schemas.microsoft.com/office/drawing/2014/main" id="{A7FEC801-2200-4DA8-AB87-CFEFA0D8709C}"/>
              </a:ext>
            </a:extLst>
          </p:cNvPr>
          <p:cNvPicPr/>
          <p:nvPr/>
        </p:nvPicPr>
        <p:blipFill>
          <a:blip r:embed="rId2" cstate="print"/>
          <a:srcRect/>
          <a:stretch>
            <a:fillRect/>
          </a:stretch>
        </p:blipFill>
        <p:spPr bwMode="auto">
          <a:xfrm>
            <a:off x="10688066" y="-1"/>
            <a:ext cx="1507341" cy="1364973"/>
          </a:xfrm>
          <a:prstGeom prst="rect">
            <a:avLst/>
          </a:prstGeom>
          <a:noFill/>
          <a:ln w="9525">
            <a:noFill/>
            <a:miter lim="800000"/>
            <a:headEnd/>
            <a:tailEnd/>
          </a:ln>
        </p:spPr>
      </p:pic>
      <p:sp>
        <p:nvSpPr>
          <p:cNvPr id="9" name="TextBox 8">
            <a:extLst>
              <a:ext uri="{FF2B5EF4-FFF2-40B4-BE49-F238E27FC236}">
                <a16:creationId xmlns:a16="http://schemas.microsoft.com/office/drawing/2014/main" id="{29F895F6-4990-461E-BC0D-038B99271FE6}"/>
              </a:ext>
            </a:extLst>
          </p:cNvPr>
          <p:cNvSpPr txBox="1"/>
          <p:nvPr/>
        </p:nvSpPr>
        <p:spPr>
          <a:xfrm>
            <a:off x="1510749" y="0"/>
            <a:ext cx="9177318" cy="1508105"/>
          </a:xfrm>
          <a:prstGeom prst="rect">
            <a:avLst/>
          </a:prstGeom>
          <a:noFill/>
        </p:spPr>
        <p:txBody>
          <a:bodyPr wrap="square">
            <a:spAutoFit/>
          </a:bodyPr>
          <a:lstStyle/>
          <a:p>
            <a:pPr algn="ctr"/>
            <a:r>
              <a:rPr lang="en-IN" sz="3200" b="1" dirty="0" smtClean="0">
                <a:latin typeface="Times New Roman" panose="02020603050405020304" pitchFamily="18" charset="0"/>
                <a:cs typeface="Times New Roman" pitchFamily="18" charset="0"/>
              </a:rPr>
              <a:t>VIVEKANANDA </a:t>
            </a:r>
            <a:r>
              <a:rPr lang="en-IN" sz="3200" b="1" dirty="0">
                <a:latin typeface="Times New Roman" panose="02020603050405020304" pitchFamily="18" charset="0"/>
                <a:cs typeface="Times New Roman" pitchFamily="18" charset="0"/>
              </a:rPr>
              <a:t>INSTITUE OF TECHNOLOGY</a:t>
            </a:r>
            <a:r>
              <a:rPr lang="en-IN" sz="3600" b="1" dirty="0">
                <a:latin typeface="Times New Roman" panose="02020603050405020304" pitchFamily="18" charset="0"/>
                <a:cs typeface="Times New Roman" pitchFamily="18" charset="0"/>
              </a:rPr>
              <a:t/>
            </a:r>
            <a:br>
              <a:rPr lang="en-IN" sz="3600" b="1" dirty="0">
                <a:latin typeface="Times New Roman" panose="02020603050405020304" pitchFamily="18" charset="0"/>
                <a:cs typeface="Times New Roman" pitchFamily="18" charset="0"/>
              </a:rPr>
            </a:br>
            <a:r>
              <a:rPr lang="en-US" sz="2000" b="1" dirty="0">
                <a:latin typeface="Times New Roman" panose="02020603050405020304" pitchFamily="18" charset="0"/>
                <a:cs typeface="Times New Roman" pitchFamily="18" charset="0"/>
              </a:rPr>
              <a:t>(Affiliated to VTU and approved by AICTE)</a:t>
            </a:r>
            <a:r>
              <a:rPr lang="en-IN" sz="2400" b="1" dirty="0">
                <a:latin typeface="Times New Roman" panose="02020603050405020304" pitchFamily="18" charset="0"/>
                <a:cs typeface="Times New Roman" pitchFamily="18" charset="0"/>
              </a:rPr>
              <a:t/>
            </a:r>
            <a:br>
              <a:rPr lang="en-IN" sz="2400" b="1" dirty="0">
                <a:latin typeface="Times New Roman" panose="02020603050405020304" pitchFamily="18" charset="0"/>
                <a:cs typeface="Times New Roman" pitchFamily="18" charset="0"/>
              </a:rPr>
            </a:br>
            <a:r>
              <a:rPr lang="en-US" sz="2000" b="1" dirty="0" smtClean="0">
                <a:latin typeface="Times New Roman" panose="02020603050405020304" pitchFamily="18" charset="0"/>
                <a:cs typeface="Times New Roman" pitchFamily="18" charset="0"/>
              </a:rPr>
              <a:t>Gudimavu, Kumbalagodu post, Kengeri, off </a:t>
            </a:r>
            <a:r>
              <a:rPr lang="en-US" sz="2000" b="1" dirty="0">
                <a:latin typeface="Times New Roman" panose="02020603050405020304" pitchFamily="18" charset="0"/>
                <a:cs typeface="Times New Roman" pitchFamily="18" charset="0"/>
              </a:rPr>
              <a:t>M</a:t>
            </a:r>
            <a:r>
              <a:rPr lang="en-US" sz="2000" b="1" dirty="0" smtClean="0">
                <a:latin typeface="Times New Roman" panose="02020603050405020304" pitchFamily="18" charset="0"/>
                <a:cs typeface="Times New Roman" pitchFamily="18" charset="0"/>
              </a:rPr>
              <a:t>ysore road Bengaluru-560074</a:t>
            </a:r>
            <a:r>
              <a:rPr lang="en-IN" sz="2000" b="1" dirty="0">
                <a:latin typeface="Times New Roman" panose="02020603050405020304" pitchFamily="18" charset="0"/>
                <a:cs typeface="Times New Roman" pitchFamily="18" charset="0"/>
              </a:rPr>
              <a:t/>
            </a:r>
            <a:br>
              <a:rPr lang="en-IN" sz="2000" b="1" dirty="0">
                <a:latin typeface="Times New Roman" panose="02020603050405020304" pitchFamily="18" charset="0"/>
                <a:cs typeface="Times New Roman" pitchFamily="18" charset="0"/>
              </a:rPr>
            </a:br>
            <a:endParaRPr lang="en-IN" sz="2000" b="1" dirty="0">
              <a:latin typeface="Times New Roman" panose="02020603050405020304" pitchFamily="18" charset="0"/>
              <a:cs typeface="Times New Roman" pitchFamily="18" charset="0"/>
            </a:endParaRPr>
          </a:p>
        </p:txBody>
      </p:sp>
      <p:sp>
        <p:nvSpPr>
          <p:cNvPr id="11" name="TextBox 10">
            <a:extLst>
              <a:ext uri="{FF2B5EF4-FFF2-40B4-BE49-F238E27FC236}">
                <a16:creationId xmlns:a16="http://schemas.microsoft.com/office/drawing/2014/main" id="{E261D4FF-2E36-4DB3-B492-D5167CD6FB3A}"/>
              </a:ext>
            </a:extLst>
          </p:cNvPr>
          <p:cNvSpPr txBox="1"/>
          <p:nvPr/>
        </p:nvSpPr>
        <p:spPr>
          <a:xfrm>
            <a:off x="1510747" y="1364972"/>
            <a:ext cx="9177317" cy="461665"/>
          </a:xfrm>
          <a:prstGeom prst="rect">
            <a:avLst/>
          </a:prstGeom>
          <a:noFill/>
        </p:spPr>
        <p:txBody>
          <a:bodyPr wrap="square">
            <a:spAutoFit/>
          </a:bodyPr>
          <a:lstStyle/>
          <a:p>
            <a:pPr algn="ctr"/>
            <a:r>
              <a:rPr lang="en-IN" sz="2400" b="1" dirty="0">
                <a:solidFill>
                  <a:srgbClr val="0070C0"/>
                </a:solidFill>
                <a:latin typeface="Times New Roman" pitchFamily="18" charset="0"/>
                <a:cs typeface="Times New Roman" pitchFamily="18" charset="0"/>
              </a:rPr>
              <a:t>DEPARTMENT OF CIVIL ENGINEERING</a:t>
            </a:r>
          </a:p>
        </p:txBody>
      </p:sp>
      <p:sp>
        <p:nvSpPr>
          <p:cNvPr id="13" name="TextBox 12">
            <a:extLst>
              <a:ext uri="{FF2B5EF4-FFF2-40B4-BE49-F238E27FC236}">
                <a16:creationId xmlns:a16="http://schemas.microsoft.com/office/drawing/2014/main" id="{53B231B0-81B0-44EA-BD65-75E1DB0D6B29}"/>
              </a:ext>
            </a:extLst>
          </p:cNvPr>
          <p:cNvSpPr txBox="1"/>
          <p:nvPr/>
        </p:nvSpPr>
        <p:spPr>
          <a:xfrm>
            <a:off x="352425" y="1910213"/>
            <a:ext cx="11473816" cy="1815882"/>
          </a:xfrm>
          <a:prstGeom prst="rect">
            <a:avLst/>
          </a:prstGeom>
          <a:noFill/>
        </p:spPr>
        <p:txBody>
          <a:bodyPr wrap="square">
            <a:spAutoFit/>
          </a:bodyPr>
          <a:lstStyle/>
          <a:p>
            <a:pPr algn="ctr"/>
            <a:r>
              <a:rPr lang="en-US" sz="2800" b="1" i="1" dirty="0" smtClean="0">
                <a:solidFill>
                  <a:srgbClr val="FF0000"/>
                </a:solidFill>
                <a:latin typeface="Algerian" panose="04020705040A02060702" pitchFamily="82" charset="0"/>
                <a:cs typeface="Times New Roman" panose="02020603050405020304" pitchFamily="18" charset="0"/>
              </a:rPr>
              <a:t>A Presentation</a:t>
            </a:r>
            <a:endParaRPr lang="en-US" sz="2800" b="1" i="1" dirty="0">
              <a:solidFill>
                <a:srgbClr val="FF0000"/>
              </a:solidFill>
              <a:latin typeface="Algerian" panose="04020705040A02060702" pitchFamily="82" charset="0"/>
              <a:cs typeface="Times New Roman" panose="02020603050405020304" pitchFamily="18" charset="0"/>
            </a:endParaRPr>
          </a:p>
          <a:p>
            <a:pPr algn="ctr"/>
            <a:r>
              <a:rPr lang="en-US" sz="2800" b="1" i="1" dirty="0">
                <a:solidFill>
                  <a:srgbClr val="FF0000"/>
                </a:solidFill>
                <a:latin typeface="Algerian" panose="04020705040A02060702" pitchFamily="82" charset="0"/>
                <a:cs typeface="Times New Roman" panose="02020603050405020304" pitchFamily="18" charset="0"/>
              </a:rPr>
              <a:t>On</a:t>
            </a:r>
          </a:p>
          <a:p>
            <a:pPr algn="ctr"/>
            <a:r>
              <a:rPr lang="en-US" sz="2800" b="1" i="1" dirty="0" smtClean="0">
                <a:solidFill>
                  <a:srgbClr val="220FB1"/>
                </a:solidFill>
                <a:latin typeface="Algerian" panose="04020705040A02060702" pitchFamily="82" charset="0"/>
                <a:cs typeface="Times New Roman" panose="02020603050405020304" pitchFamily="18" charset="0"/>
              </a:rPr>
              <a:t>“EXPERIMENTAL STUDY ON PARTIAL REPLACEMENT OF FINE AGGREGATE USING WASTE BRICK POWDER”</a:t>
            </a:r>
            <a:endParaRPr lang="en-IN" sz="2800" b="1" i="1" dirty="0">
              <a:solidFill>
                <a:srgbClr val="220FB1"/>
              </a:solidFill>
              <a:latin typeface="Algerian" panose="04020705040A02060702" pitchFamily="82" charset="0"/>
              <a:cs typeface="Times New Roman" panose="02020603050405020304" pitchFamily="18" charset="0"/>
            </a:endParaRPr>
          </a:p>
        </p:txBody>
      </p:sp>
      <p:sp>
        <p:nvSpPr>
          <p:cNvPr id="15" name="TextBox 14">
            <a:extLst>
              <a:ext uri="{FF2B5EF4-FFF2-40B4-BE49-F238E27FC236}">
                <a16:creationId xmlns:a16="http://schemas.microsoft.com/office/drawing/2014/main" id="{A03E7EE9-474A-41BC-BD17-D6AF942BBF90}"/>
              </a:ext>
            </a:extLst>
          </p:cNvPr>
          <p:cNvSpPr txBox="1"/>
          <p:nvPr/>
        </p:nvSpPr>
        <p:spPr>
          <a:xfrm>
            <a:off x="352425" y="3595009"/>
            <a:ext cx="6096000" cy="2769989"/>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Presented By:</a:t>
            </a:r>
          </a:p>
          <a:p>
            <a:pPr>
              <a:lnSpc>
                <a:spcPct val="150000"/>
              </a:lnSpc>
            </a:pPr>
            <a:r>
              <a:rPr lang="en-IN" sz="1600" b="1" dirty="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  MAHADEV PRASAD N M ( 1VK18CV008 )</a:t>
            </a:r>
          </a:p>
          <a:p>
            <a:pPr>
              <a:lnSpc>
                <a:spcPct val="150000"/>
              </a:lnSpc>
            </a:pPr>
            <a:r>
              <a:rPr lang="en-IN" sz="1600" b="1" dirty="0" smtClean="0">
                <a:latin typeface="Times New Roman" panose="02020603050405020304" pitchFamily="18" charset="0"/>
                <a:cs typeface="Times New Roman" panose="02020603050405020304" pitchFamily="18" charset="0"/>
              </a:rPr>
              <a:t>        NANDISH U ( 1VK19CV403 ) </a:t>
            </a:r>
          </a:p>
          <a:p>
            <a:pPr>
              <a:lnSpc>
                <a:spcPct val="150000"/>
              </a:lnSpc>
            </a:pPr>
            <a:r>
              <a:rPr lang="en-IN" sz="1600" b="1" dirty="0" smtClean="0">
                <a:latin typeface="Times New Roman" panose="02020603050405020304" pitchFamily="18" charset="0"/>
                <a:cs typeface="Times New Roman" panose="02020603050405020304" pitchFamily="18" charset="0"/>
              </a:rPr>
              <a:t>        NITHIN M</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  ( </a:t>
            </a:r>
            <a:r>
              <a:rPr lang="en-IN" sz="1600" b="1" dirty="0" smtClean="0">
                <a:latin typeface="Times New Roman" panose="02020603050405020304" pitchFamily="18" charset="0"/>
                <a:cs typeface="Times New Roman" panose="02020603050405020304" pitchFamily="18" charset="0"/>
              </a:rPr>
              <a:t>1VK19CV404 )</a:t>
            </a:r>
          </a:p>
          <a:p>
            <a:pPr>
              <a:lnSpc>
                <a:spcPct val="150000"/>
              </a:lnSpc>
            </a:pPr>
            <a:r>
              <a:rPr lang="en-US" sz="1600" b="1" dirty="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       VINAY M SAWANT ( 1VK19CV403 )</a:t>
            </a: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VIII </a:t>
            </a:r>
            <a:r>
              <a:rPr lang="en-IN" sz="1600" b="1" dirty="0">
                <a:latin typeface="Times New Roman" panose="02020603050405020304" pitchFamily="18" charset="0"/>
                <a:cs typeface="Times New Roman" panose="02020603050405020304" pitchFamily="18" charset="0"/>
              </a:rPr>
              <a:t>Sem </a:t>
            </a:r>
          </a:p>
          <a:p>
            <a:pPr>
              <a:lnSpc>
                <a:spcPct val="150000"/>
              </a:lnSpc>
            </a:pPr>
            <a:r>
              <a:rPr lang="en-IN" sz="1600" b="1" dirty="0">
                <a:latin typeface="Times New Roman" panose="02020603050405020304" pitchFamily="18" charset="0"/>
                <a:cs typeface="Times New Roman" panose="02020603050405020304" pitchFamily="18" charset="0"/>
              </a:rPr>
              <a:t>        </a:t>
            </a:r>
            <a:r>
              <a:rPr lang="en-IN" sz="1600" b="1" dirty="0" smtClean="0">
                <a:latin typeface="Times New Roman" panose="02020603050405020304" pitchFamily="18" charset="0"/>
                <a:cs typeface="Times New Roman" panose="02020603050405020304" pitchFamily="18" charset="0"/>
              </a:rPr>
              <a:t>Department </a:t>
            </a:r>
            <a:r>
              <a:rPr lang="en-IN" sz="1600" b="1" dirty="0">
                <a:latin typeface="Times New Roman" panose="02020603050405020304" pitchFamily="18" charset="0"/>
                <a:cs typeface="Times New Roman" panose="02020603050405020304" pitchFamily="18" charset="0"/>
              </a:rPr>
              <a:t>of Civil Engineering, </a:t>
            </a:r>
            <a:r>
              <a:rPr lang="en-IN" sz="1600" b="1" dirty="0" smtClean="0">
                <a:latin typeface="Times New Roman" panose="02020603050405020304" pitchFamily="18" charset="0"/>
                <a:cs typeface="Times New Roman" panose="02020603050405020304" pitchFamily="18" charset="0"/>
              </a:rPr>
              <a:t>VKIT</a:t>
            </a:r>
            <a:endParaRPr lang="en-IN" sz="16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5B78610-C9FF-4619-96CB-95293CFBB579}"/>
              </a:ext>
            </a:extLst>
          </p:cNvPr>
          <p:cNvSpPr txBox="1"/>
          <p:nvPr/>
        </p:nvSpPr>
        <p:spPr>
          <a:xfrm>
            <a:off x="5730241" y="3630260"/>
            <a:ext cx="6096000" cy="2166234"/>
          </a:xfrm>
          <a:prstGeom prst="rect">
            <a:avLst/>
          </a:prstGeom>
          <a:noFill/>
        </p:spPr>
        <p:txBody>
          <a:bodyPr wrap="square">
            <a:spAutoFit/>
          </a:bodyPr>
          <a:lstStyle/>
          <a:p>
            <a:pPr>
              <a:lnSpc>
                <a:spcPct val="150000"/>
              </a:lnSpc>
            </a:pPr>
            <a:r>
              <a:rPr lang="en-IN"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Guided </a:t>
            </a:r>
            <a:r>
              <a:rPr lang="en-IN" sz="2000" b="1" dirty="0" smtClean="0">
                <a:latin typeface="Times New Roman" panose="02020603050405020304" pitchFamily="18" charset="0"/>
                <a:cs typeface="Times New Roman" panose="02020603050405020304" pitchFamily="18" charset="0"/>
              </a:rPr>
              <a:t>By:</a:t>
            </a:r>
            <a:endParaRPr lang="en-IN" sz="2000" b="1"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                    Dr. SHASHI KUMAR C S</a:t>
            </a:r>
            <a:endParaRPr lang="en-IN" dirty="0">
              <a:latin typeface="Times New Roman" panose="02020603050405020304" pitchFamily="18" charset="0"/>
              <a:cs typeface="Times New Roman" panose="02020603050405020304" pitchFamily="18" charset="0"/>
            </a:endParaRPr>
          </a:p>
          <a:p>
            <a:pPr lvl="2">
              <a:lnSpc>
                <a:spcPct val="150000"/>
              </a:lnSpc>
            </a:pPr>
            <a:r>
              <a:rPr lang="en-IN" b="1" dirty="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Associate </a:t>
            </a:r>
            <a:r>
              <a:rPr lang="en-US" b="1" dirty="0">
                <a:latin typeface="Times New Roman" panose="02020603050405020304" pitchFamily="18" charset="0"/>
                <a:cs typeface="Times New Roman" panose="02020603050405020304" pitchFamily="18" charset="0"/>
              </a:rPr>
              <a:t>Professor &amp; Head </a:t>
            </a:r>
            <a:endParaRPr lang="en-US" b="1" dirty="0" smtClean="0">
              <a:latin typeface="Times New Roman" panose="02020603050405020304" pitchFamily="18" charset="0"/>
              <a:cs typeface="Times New Roman" panose="02020603050405020304" pitchFamily="18" charset="0"/>
            </a:endParaRPr>
          </a:p>
          <a:p>
            <a:pPr lvl="2">
              <a:lnSpc>
                <a:spcPct val="150000"/>
              </a:lnSpc>
            </a:pPr>
            <a:r>
              <a:rPr lang="en-US" b="1" dirty="0" smtClean="0">
                <a:latin typeface="Times New Roman" panose="02020603050405020304" pitchFamily="18" charset="0"/>
                <a:cs typeface="Times New Roman" panose="02020603050405020304" pitchFamily="18" charset="0"/>
              </a:rPr>
              <a:t>     Dept</a:t>
            </a:r>
            <a:r>
              <a:rPr lang="en-US" b="1" dirty="0">
                <a:latin typeface="Times New Roman" panose="02020603050405020304" pitchFamily="18" charset="0"/>
                <a:cs typeface="Times New Roman" panose="02020603050405020304" pitchFamily="18" charset="0"/>
              </a:rPr>
              <a:t>. of Civil Engineering </a:t>
            </a:r>
            <a:endParaRPr lang="en-US" b="1" dirty="0" smtClean="0">
              <a:latin typeface="Times New Roman" panose="02020603050405020304" pitchFamily="18" charset="0"/>
              <a:cs typeface="Times New Roman" panose="02020603050405020304" pitchFamily="18" charset="0"/>
            </a:endParaRPr>
          </a:p>
          <a:p>
            <a:pPr lvl="2">
              <a:lnSpc>
                <a:spcPct val="150000"/>
              </a:lnSpc>
            </a:pPr>
            <a:r>
              <a:rPr lang="en-US" b="1" dirty="0" smtClean="0">
                <a:latin typeface="Times New Roman" panose="02020603050405020304" pitchFamily="18" charset="0"/>
                <a:cs typeface="Times New Roman" panose="02020603050405020304" pitchFamily="18" charset="0"/>
              </a:rPr>
              <a:t>     VKIT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Bengaluru</a:t>
            </a:r>
            <a:endParaRPr lang="en-IN" b="1" dirty="0">
              <a:latin typeface="Times New Roman" panose="02020603050405020304" pitchFamily="18" charset="0"/>
              <a:cs typeface="Times New Roman" panose="02020603050405020304" pitchFamily="18" charset="0"/>
            </a:endParaRPr>
          </a:p>
        </p:txBody>
      </p:sp>
      <p:sp>
        <p:nvSpPr>
          <p:cNvPr id="18" name="Date Placeholder 17">
            <a:extLst>
              <a:ext uri="{FF2B5EF4-FFF2-40B4-BE49-F238E27FC236}">
                <a16:creationId xmlns:a16="http://schemas.microsoft.com/office/drawing/2014/main" id="{C6466A0E-C0B8-44EC-95E9-E35B5121CEF3}"/>
              </a:ext>
            </a:extLst>
          </p:cNvPr>
          <p:cNvSpPr>
            <a:spLocks noGrp="1"/>
          </p:cNvSpPr>
          <p:nvPr>
            <p:ph type="dt" sz="half" idx="10"/>
          </p:nvPr>
        </p:nvSpPr>
        <p:spPr>
          <a:xfrm>
            <a:off x="352425" y="6513542"/>
            <a:ext cx="1261475" cy="365125"/>
          </a:xfrm>
        </p:spPr>
        <p:txBody>
          <a:bodyPr/>
          <a:lstStyle/>
          <a:p>
            <a:pPr algn="l"/>
            <a:fld id="{052B006E-B6CC-45CE-B609-E5373834ECDD}" type="datetime1">
              <a:rPr lang="en-IN" b="1" smtClean="0">
                <a:solidFill>
                  <a:schemeClr val="tx1"/>
                </a:solidFill>
                <a:latin typeface="Times New Roman" panose="02020603050405020304" pitchFamily="18" charset="0"/>
                <a:cs typeface="Times New Roman" panose="02020603050405020304" pitchFamily="18" charset="0"/>
              </a:rPr>
              <a:pPr algn="l"/>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9" name="Footer Placeholder 18">
            <a:extLst>
              <a:ext uri="{FF2B5EF4-FFF2-40B4-BE49-F238E27FC236}">
                <a16:creationId xmlns:a16="http://schemas.microsoft.com/office/drawing/2014/main" id="{3C49EFA3-2E78-401B-8E1A-ADC002F81CE5}"/>
              </a:ext>
            </a:extLst>
          </p:cNvPr>
          <p:cNvSpPr>
            <a:spLocks noGrp="1"/>
          </p:cNvSpPr>
          <p:nvPr>
            <p:ph type="ftr" sz="quarter" idx="11"/>
          </p:nvPr>
        </p:nvSpPr>
        <p:spPr>
          <a:xfrm>
            <a:off x="0" y="6612835"/>
            <a:ext cx="12195407" cy="24516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a:t>
            </a:r>
            <a:r>
              <a:rPr lang="en-US" b="1" dirty="0" smtClean="0">
                <a:solidFill>
                  <a:schemeClr val="tx1"/>
                </a:solidFill>
                <a:latin typeface="Times New Roman" panose="02020603050405020304" pitchFamily="18" charset="0"/>
                <a:cs typeface="Times New Roman" panose="02020603050405020304" pitchFamily="18" charset="0"/>
              </a:rPr>
              <a:t>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0" name="Slide Number Placeholder 19">
            <a:extLst>
              <a:ext uri="{FF2B5EF4-FFF2-40B4-BE49-F238E27FC236}">
                <a16:creationId xmlns:a16="http://schemas.microsoft.com/office/drawing/2014/main" id="{4F5884E9-BF59-4320-A8B1-037A6C19AAE3}"/>
              </a:ext>
            </a:extLst>
          </p:cNvPr>
          <p:cNvSpPr>
            <a:spLocks noGrp="1"/>
          </p:cNvSpPr>
          <p:nvPr>
            <p:ph type="sldNum" sz="quarter" idx="12"/>
          </p:nvPr>
        </p:nvSpPr>
        <p:spPr>
          <a:xfrm>
            <a:off x="11439363" y="6279328"/>
            <a:ext cx="386878" cy="57867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1</a:t>
            </a:fld>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2" name="Picture 11" descr="PicsArt_09-09-12"/>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04502" y="-2"/>
            <a:ext cx="1907176" cy="1539563"/>
          </a:xfrm>
          <a:prstGeom prst="rect">
            <a:avLst/>
          </a:prstGeom>
          <a:noFill/>
          <a:ln>
            <a:noFill/>
          </a:ln>
        </p:spPr>
      </p:pic>
    </p:spTree>
    <p:extLst>
      <p:ext uri="{BB962C8B-B14F-4D97-AF65-F5344CB8AC3E}">
        <p14:creationId xmlns:p14="http://schemas.microsoft.com/office/powerpoint/2010/main" val="18610641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t>13-07-2022</a:t>
            </a:fld>
            <a:endParaRPr lang="en-IN"/>
          </a:p>
        </p:txBody>
      </p:sp>
      <p:sp>
        <p:nvSpPr>
          <p:cNvPr id="3" name="Footer Placeholder 2"/>
          <p:cNvSpPr>
            <a:spLocks noGrp="1"/>
          </p:cNvSpPr>
          <p:nvPr>
            <p:ph type="ftr" sz="quarter" idx="11"/>
          </p:nvPr>
        </p:nvSpPr>
        <p:spPr/>
        <p:txBody>
          <a:bodyPr/>
          <a:lstStyle/>
          <a:p>
            <a:r>
              <a:rPr lang="en-US" smtClean="0"/>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t>10</a:t>
            </a:fld>
            <a:endParaRPr lang="en-IN"/>
          </a:p>
        </p:txBody>
      </p:sp>
      <p:sp>
        <p:nvSpPr>
          <p:cNvPr id="5" name="Rectangle 4"/>
          <p:cNvSpPr/>
          <p:nvPr/>
        </p:nvSpPr>
        <p:spPr>
          <a:xfrm>
            <a:off x="878887" y="11144"/>
            <a:ext cx="6096000" cy="1477328"/>
          </a:xfrm>
          <a:prstGeom prst="rect">
            <a:avLst/>
          </a:prstGeom>
        </p:spPr>
        <p:txBody>
          <a:bodyPr>
            <a:spAutoFit/>
          </a:bodyPr>
          <a:lstStyle/>
          <a:p>
            <a:pPr fontAlgn="base"/>
            <a:r>
              <a:rPr lang="en-US" dirty="0">
                <a:latin typeface="Times New Roman" panose="02020603050405020304" pitchFamily="18" charset="0"/>
                <a:cs typeface="Times New Roman" panose="02020603050405020304" pitchFamily="18" charset="0"/>
              </a:rPr>
              <a:t>Water-Cement Ratio = 0.62</a:t>
            </a:r>
          </a:p>
          <a:p>
            <a:pPr fontAlgn="base"/>
            <a:r>
              <a:rPr lang="en-US" dirty="0">
                <a:latin typeface="Times New Roman" panose="02020603050405020304" pitchFamily="18" charset="0"/>
                <a:cs typeface="Times New Roman" panose="02020603050405020304" pitchFamily="18" charset="0"/>
              </a:rPr>
              <a:t>Water / Cement = 0.62</a:t>
            </a:r>
          </a:p>
          <a:p>
            <a:pPr fontAlgn="base"/>
            <a:r>
              <a:rPr lang="en-US" dirty="0">
                <a:latin typeface="Times New Roman" panose="02020603050405020304" pitchFamily="18" charset="0"/>
                <a:cs typeface="Times New Roman" panose="02020603050405020304" pitchFamily="18" charset="0"/>
              </a:rPr>
              <a:t>197.16 / Cement = 0.62</a:t>
            </a:r>
          </a:p>
          <a:p>
            <a:pPr fontAlgn="base"/>
            <a:r>
              <a:rPr lang="en-US" dirty="0">
                <a:latin typeface="Times New Roman" panose="02020603050405020304" pitchFamily="18" charset="0"/>
                <a:cs typeface="Times New Roman" panose="02020603050405020304" pitchFamily="18" charset="0"/>
              </a:rPr>
              <a:t>Cement = 197.16/0.62</a:t>
            </a:r>
          </a:p>
          <a:p>
            <a:pPr fontAlgn="base"/>
            <a:r>
              <a:rPr lang="en-US" dirty="0">
                <a:latin typeface="Times New Roman" panose="02020603050405020304" pitchFamily="18" charset="0"/>
                <a:cs typeface="Times New Roman" panose="02020603050405020304" pitchFamily="18" charset="0"/>
              </a:rPr>
              <a:t>Cement = 318 Kg.</a:t>
            </a:r>
          </a:p>
        </p:txBody>
      </p:sp>
    </p:spTree>
    <p:extLst>
      <p:ext uri="{BB962C8B-B14F-4D97-AF65-F5344CB8AC3E}">
        <p14:creationId xmlns:p14="http://schemas.microsoft.com/office/powerpoint/2010/main" val="2133654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16429"/>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QUNATITY OF MATERIAL REQUIRED</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816429"/>
            <a:ext cx="10972800" cy="4525963"/>
          </a:xfrm>
        </p:spPr>
        <p:txBody>
          <a:bodyPr/>
          <a:lstStyle/>
          <a:p>
            <a:pPr marL="0" indent="0">
              <a:buNone/>
            </a:pPr>
            <a:r>
              <a:rPr lang="en-US" dirty="0" smtClean="0">
                <a:solidFill>
                  <a:schemeClr val="tx1"/>
                </a:solidFill>
                <a:latin typeface="Times New Roman" pitchFamily="18" charset="0"/>
                <a:cs typeface="Times New Roman" pitchFamily="18" charset="0"/>
              </a:rPr>
              <a:t>CUBE DIMENSION: 150X150mm</a:t>
            </a:r>
          </a:p>
          <a:p>
            <a:pPr marL="0" indent="0">
              <a:buNone/>
            </a:pPr>
            <a:endParaRPr lang="en-US" dirty="0">
              <a:latin typeface="Times New Roman" pitchFamily="18" charset="0"/>
              <a:cs typeface="Times New Roman" pitchFamily="18" charset="0"/>
            </a:endParaRPr>
          </a:p>
          <a:p>
            <a:pPr>
              <a:buFont typeface="Wingdings" pitchFamily="2" charset="2"/>
              <a:buChar char="q"/>
            </a:pPr>
            <a:r>
              <a:rPr lang="en-US" dirty="0">
                <a:solidFill>
                  <a:schemeClr val="tx1"/>
                </a:solidFill>
                <a:latin typeface="Times New Roman" pitchFamily="18" charset="0"/>
                <a:cs typeface="Times New Roman" pitchFamily="18" charset="0"/>
              </a:rPr>
              <a:t> OPC cement grade </a:t>
            </a:r>
            <a:r>
              <a:rPr lang="en-US" dirty="0" smtClean="0">
                <a:solidFill>
                  <a:schemeClr val="tx1"/>
                </a:solidFill>
                <a:latin typeface="Times New Roman" pitchFamily="18" charset="0"/>
                <a:cs typeface="Times New Roman" pitchFamily="18" charset="0"/>
              </a:rPr>
              <a:t>53        = 64.8 kg</a:t>
            </a:r>
            <a:r>
              <a:rPr lang="en-US" dirty="0">
                <a:solidFill>
                  <a:schemeClr val="tx1"/>
                </a:solidFill>
                <a:latin typeface="Times New Roman" pitchFamily="18" charset="0"/>
                <a:cs typeface="Times New Roman" pitchFamily="18" charset="0"/>
              </a:rPr>
              <a:t>.</a:t>
            </a:r>
          </a:p>
          <a:p>
            <a:pPr marL="0" indent="0">
              <a:buNone/>
            </a:pPr>
            <a:endParaRPr lang="en-US" dirty="0">
              <a:solidFill>
                <a:schemeClr val="tx1"/>
              </a:solidFill>
              <a:latin typeface="Times New Roman" pitchFamily="18" charset="0"/>
              <a:cs typeface="Times New Roman" pitchFamily="18" charset="0"/>
            </a:endParaRPr>
          </a:p>
          <a:p>
            <a:pPr>
              <a:buFont typeface="Wingdings" pitchFamily="2" charset="2"/>
              <a:buChar char="q"/>
            </a:pPr>
            <a:r>
              <a:rPr lang="en-US" dirty="0">
                <a:solidFill>
                  <a:schemeClr val="tx1"/>
                </a:solidFill>
                <a:latin typeface="Times New Roman" pitchFamily="18" charset="0"/>
                <a:cs typeface="Times New Roman" pitchFamily="18" charset="0"/>
              </a:rPr>
              <a:t> Fine aggregate                    = </a:t>
            </a:r>
            <a:r>
              <a:rPr lang="en-US" dirty="0" smtClean="0">
                <a:solidFill>
                  <a:schemeClr val="tx1"/>
                </a:solidFill>
                <a:latin typeface="Times New Roman" pitchFamily="18" charset="0"/>
                <a:cs typeface="Times New Roman" pitchFamily="18" charset="0"/>
              </a:rPr>
              <a:t>44.554 </a:t>
            </a:r>
            <a:r>
              <a:rPr lang="en-US" dirty="0">
                <a:solidFill>
                  <a:schemeClr val="tx1"/>
                </a:solidFill>
                <a:latin typeface="Times New Roman" pitchFamily="18" charset="0"/>
                <a:cs typeface="Times New Roman" pitchFamily="18" charset="0"/>
              </a:rPr>
              <a:t>kg.</a:t>
            </a:r>
          </a:p>
          <a:p>
            <a:pPr>
              <a:buFont typeface="Wingdings" pitchFamily="2" charset="2"/>
              <a:buChar char="q"/>
            </a:pPr>
            <a:endParaRPr lang="en-US" dirty="0">
              <a:solidFill>
                <a:schemeClr val="tx1"/>
              </a:solidFill>
              <a:latin typeface="Times New Roman" pitchFamily="18" charset="0"/>
              <a:cs typeface="Times New Roman" pitchFamily="18" charset="0"/>
            </a:endParaRPr>
          </a:p>
          <a:p>
            <a:pPr>
              <a:buFont typeface="Wingdings" pitchFamily="2" charset="2"/>
              <a:buChar char="q"/>
            </a:pPr>
            <a:r>
              <a:rPr lang="en-US" dirty="0">
                <a:solidFill>
                  <a:schemeClr val="tx1"/>
                </a:solidFill>
                <a:latin typeface="Times New Roman" pitchFamily="18" charset="0"/>
                <a:cs typeface="Times New Roman" pitchFamily="18" charset="0"/>
              </a:rPr>
              <a:t> Coarse aggregate                = </a:t>
            </a:r>
            <a:r>
              <a:rPr lang="en-US" dirty="0" smtClean="0">
                <a:solidFill>
                  <a:schemeClr val="tx1"/>
                </a:solidFill>
                <a:latin typeface="Times New Roman" pitchFamily="18" charset="0"/>
                <a:cs typeface="Times New Roman" pitchFamily="18" charset="0"/>
              </a:rPr>
              <a:t>108 kg</a:t>
            </a:r>
            <a:r>
              <a:rPr lang="en-US" dirty="0">
                <a:solidFill>
                  <a:schemeClr val="tx1"/>
                </a:solidFill>
                <a:latin typeface="Times New Roman" pitchFamily="18" charset="0"/>
                <a:cs typeface="Times New Roman" pitchFamily="18" charset="0"/>
              </a:rPr>
              <a:t>.</a:t>
            </a:r>
          </a:p>
          <a:p>
            <a:pPr>
              <a:buFont typeface="Wingdings" pitchFamily="2" charset="2"/>
              <a:buChar char="q"/>
            </a:pPr>
            <a:endParaRPr lang="en-US" dirty="0">
              <a:solidFill>
                <a:schemeClr val="tx1"/>
              </a:solidFill>
              <a:latin typeface="Times New Roman" pitchFamily="18" charset="0"/>
              <a:cs typeface="Times New Roman" pitchFamily="18" charset="0"/>
            </a:endParaRPr>
          </a:p>
          <a:p>
            <a:pPr>
              <a:buFont typeface="Wingdings" pitchFamily="2" charset="2"/>
              <a:buChar char="q"/>
            </a:pPr>
            <a:r>
              <a:rPr lang="en-US" dirty="0" smtClean="0">
                <a:solidFill>
                  <a:schemeClr val="tx1"/>
                </a:solidFill>
                <a:latin typeface="Times New Roman" pitchFamily="18" charset="0"/>
                <a:cs typeface="Times New Roman" pitchFamily="18" charset="0"/>
              </a:rPr>
              <a:t> Waste brick powder            = 9.456 kg.</a:t>
            </a:r>
          </a:p>
        </p:txBody>
      </p:sp>
      <p:sp>
        <p:nvSpPr>
          <p:cNvPr id="4" name="Date Placeholder 3"/>
          <p:cNvSpPr>
            <a:spLocks noGrp="1"/>
          </p:cNvSpPr>
          <p:nvPr>
            <p:ph type="dt" sz="half" idx="10"/>
          </p:nvPr>
        </p:nvSpPr>
        <p:spPr>
          <a:xfrm>
            <a:off x="184639" y="6492874"/>
            <a:ext cx="1066686"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387018"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11</a:t>
            </a:fld>
            <a:endParaRPr lang="en-IN"/>
          </a:p>
        </p:txBody>
      </p:sp>
    </p:spTree>
    <p:extLst>
      <p:ext uri="{BB962C8B-B14F-4D97-AF65-F5344CB8AC3E}">
        <p14:creationId xmlns:p14="http://schemas.microsoft.com/office/powerpoint/2010/main" val="1714661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03514"/>
          </a:xfrm>
        </p:spPr>
        <p:txBody>
          <a:bodyPr/>
          <a:lstStyle/>
          <a:p>
            <a:r>
              <a:rPr lang="en-US" sz="4000" b="1" i="1" u="sng" dirty="0">
                <a:solidFill>
                  <a:schemeClr val="tx1"/>
                </a:solidFill>
                <a:effectLst/>
                <a:latin typeface="Times New Roman" pitchFamily="18" charset="0"/>
                <a:cs typeface="Times New Roman" pitchFamily="18" charset="0"/>
              </a:rPr>
              <a:t>TESTS ON MATERIALS.</a:t>
            </a:r>
            <a:endParaRPr lang="en-IN" sz="4000" b="1" i="1" u="sng" dirty="0">
              <a:effectLst/>
            </a:endParaRPr>
          </a:p>
        </p:txBody>
      </p:sp>
      <p:sp>
        <p:nvSpPr>
          <p:cNvPr id="3" name="Content Placeholder 2"/>
          <p:cNvSpPr>
            <a:spLocks noGrp="1"/>
          </p:cNvSpPr>
          <p:nvPr>
            <p:ph idx="1"/>
          </p:nvPr>
        </p:nvSpPr>
        <p:spPr>
          <a:xfrm>
            <a:off x="609600" y="903514"/>
            <a:ext cx="10972800" cy="4525963"/>
          </a:xfrm>
        </p:spPr>
        <p:txBody>
          <a:bodyPr>
            <a:normAutofit fontScale="70000" lnSpcReduction="20000"/>
          </a:bodyPr>
          <a:lstStyle/>
          <a:p>
            <a:pPr lvl="0">
              <a:lnSpc>
                <a:spcPct val="150000"/>
              </a:lnSpc>
              <a:spcBef>
                <a:spcPts val="1200"/>
              </a:spcBef>
              <a:buFont typeface="Wingdings" pitchFamily="2" charset="2"/>
              <a:buChar char="q"/>
            </a:pPr>
            <a:r>
              <a:rPr lang="en-US" sz="3200" b="1" dirty="0" smtClean="0">
                <a:solidFill>
                  <a:schemeClr val="tx1"/>
                </a:solidFill>
                <a:latin typeface="Times New Roman" pitchFamily="18" charset="0"/>
                <a:cs typeface="Times New Roman" pitchFamily="18" charset="0"/>
              </a:rPr>
              <a:t>CEMENT</a:t>
            </a:r>
            <a:endParaRPr lang="en-US" sz="3200" dirty="0">
              <a:solidFill>
                <a:schemeClr val="tx1"/>
              </a:solidFill>
              <a:latin typeface="Times New Roman" pitchFamily="18" charset="0"/>
              <a:cs typeface="Times New Roman" pitchFamily="18" charset="0"/>
            </a:endParaRPr>
          </a:p>
          <a:p>
            <a:pPr lvl="0">
              <a:lnSpc>
                <a:spcPct val="150000"/>
              </a:lnSpc>
              <a:spcBef>
                <a:spcPts val="1200"/>
              </a:spcBef>
              <a:buFont typeface="Wingdings" panose="05000000000000000000" pitchFamily="2" charset="2"/>
              <a:buChar char="§"/>
            </a:pPr>
            <a:r>
              <a:rPr lang="en-US" sz="2900" dirty="0" smtClean="0">
                <a:solidFill>
                  <a:schemeClr val="tx1"/>
                </a:solidFill>
                <a:latin typeface="Times New Roman" pitchFamily="18" charset="0"/>
                <a:cs typeface="Times New Roman" pitchFamily="18" charset="0"/>
              </a:rPr>
              <a:t>Normal consistency.</a:t>
            </a:r>
          </a:p>
          <a:p>
            <a:pPr lvl="0">
              <a:lnSpc>
                <a:spcPct val="150000"/>
              </a:lnSpc>
              <a:spcBef>
                <a:spcPts val="1200"/>
              </a:spcBef>
              <a:buFont typeface="Wingdings" panose="05000000000000000000" pitchFamily="2" charset="2"/>
              <a:buChar char="§"/>
            </a:pPr>
            <a:r>
              <a:rPr lang="en-US" sz="2900" dirty="0" smtClean="0">
                <a:solidFill>
                  <a:schemeClr val="tx1"/>
                </a:solidFill>
                <a:latin typeface="Times New Roman" pitchFamily="18" charset="0"/>
                <a:cs typeface="Times New Roman" pitchFamily="18" charset="0"/>
              </a:rPr>
              <a:t>Specific </a:t>
            </a:r>
            <a:r>
              <a:rPr lang="en-US" sz="2900" dirty="0">
                <a:solidFill>
                  <a:schemeClr val="tx1"/>
                </a:solidFill>
                <a:latin typeface="Times New Roman" pitchFamily="18" charset="0"/>
                <a:cs typeface="Times New Roman" pitchFamily="18" charset="0"/>
              </a:rPr>
              <a:t>gravity</a:t>
            </a:r>
            <a:r>
              <a:rPr lang="en-US" sz="2900" b="1" dirty="0">
                <a:solidFill>
                  <a:schemeClr val="tx1"/>
                </a:solidFill>
                <a:latin typeface="Times New Roman" pitchFamily="18" charset="0"/>
                <a:cs typeface="Times New Roman" pitchFamily="18" charset="0"/>
              </a:rPr>
              <a:t>.</a:t>
            </a:r>
            <a:endParaRPr lang="en-US" sz="2900" dirty="0">
              <a:solidFill>
                <a:schemeClr val="tx1"/>
              </a:solidFill>
              <a:latin typeface="Times New Roman" pitchFamily="18" charset="0"/>
              <a:cs typeface="Times New Roman" pitchFamily="18" charset="0"/>
            </a:endParaRPr>
          </a:p>
          <a:p>
            <a:pPr>
              <a:buNone/>
            </a:pPr>
            <a:r>
              <a:rPr lang="en-US" sz="2900" b="1" dirty="0">
                <a:latin typeface="Times New Roman" pitchFamily="18" charset="0"/>
                <a:cs typeface="Times New Roman" pitchFamily="18" charset="0"/>
              </a:rPr>
              <a:t> </a:t>
            </a:r>
          </a:p>
          <a:p>
            <a:pPr lvl="0">
              <a:buFont typeface="Wingdings" panose="05000000000000000000" pitchFamily="2" charset="2"/>
              <a:buChar char="q"/>
            </a:pPr>
            <a:r>
              <a:rPr lang="en-US" sz="2900" b="1" dirty="0" smtClean="0">
                <a:solidFill>
                  <a:schemeClr val="tx1"/>
                </a:solidFill>
                <a:latin typeface="Times New Roman" pitchFamily="18" charset="0"/>
                <a:cs typeface="Times New Roman" pitchFamily="18" charset="0"/>
              </a:rPr>
              <a:t>FINE </a:t>
            </a:r>
            <a:r>
              <a:rPr lang="en-US" sz="2900" b="1" dirty="0">
                <a:solidFill>
                  <a:schemeClr val="tx1"/>
                </a:solidFill>
                <a:latin typeface="Times New Roman" pitchFamily="18" charset="0"/>
                <a:cs typeface="Times New Roman" pitchFamily="18" charset="0"/>
              </a:rPr>
              <a:t>AGGREGATE</a:t>
            </a:r>
          </a:p>
          <a:p>
            <a:pPr lvl="0">
              <a:buNone/>
            </a:pPr>
            <a:endParaRPr lang="en-US" sz="2900" dirty="0">
              <a:solidFill>
                <a:schemeClr val="tx1"/>
              </a:solidFill>
              <a:latin typeface="Times New Roman" pitchFamily="18" charset="0"/>
              <a:cs typeface="Times New Roman" pitchFamily="18" charset="0"/>
            </a:endParaRPr>
          </a:p>
          <a:p>
            <a:pPr lvl="0">
              <a:lnSpc>
                <a:spcPct val="170000"/>
              </a:lnSpc>
              <a:buFont typeface="Wingdings" panose="05000000000000000000" pitchFamily="2" charset="2"/>
              <a:buChar char="§"/>
            </a:pPr>
            <a:r>
              <a:rPr lang="en-US" sz="2900" dirty="0" smtClean="0">
                <a:solidFill>
                  <a:schemeClr val="tx1"/>
                </a:solidFill>
                <a:latin typeface="Times New Roman" pitchFamily="18" charset="0"/>
                <a:cs typeface="Times New Roman" pitchFamily="18" charset="0"/>
              </a:rPr>
              <a:t>Fineness </a:t>
            </a:r>
            <a:r>
              <a:rPr lang="en-US" sz="2900" dirty="0">
                <a:solidFill>
                  <a:schemeClr val="tx1"/>
                </a:solidFill>
                <a:latin typeface="Times New Roman" pitchFamily="18" charset="0"/>
                <a:cs typeface="Times New Roman" pitchFamily="18" charset="0"/>
              </a:rPr>
              <a:t>modulus and </a:t>
            </a:r>
            <a:r>
              <a:rPr lang="en-US" sz="2900" dirty="0" smtClean="0">
                <a:solidFill>
                  <a:schemeClr val="tx1"/>
                </a:solidFill>
                <a:latin typeface="Times New Roman" pitchFamily="18" charset="0"/>
                <a:cs typeface="Times New Roman" pitchFamily="18" charset="0"/>
              </a:rPr>
              <a:t>zoning.</a:t>
            </a:r>
          </a:p>
          <a:p>
            <a:pPr lvl="0">
              <a:lnSpc>
                <a:spcPct val="170000"/>
              </a:lnSpc>
              <a:buFont typeface="Wingdings" panose="05000000000000000000" pitchFamily="2" charset="2"/>
              <a:buChar char="§"/>
            </a:pPr>
            <a:r>
              <a:rPr lang="en-US" sz="2900" dirty="0" smtClean="0">
                <a:solidFill>
                  <a:schemeClr val="tx1"/>
                </a:solidFill>
                <a:latin typeface="Times New Roman" pitchFamily="18" charset="0"/>
                <a:cs typeface="Times New Roman" pitchFamily="18" charset="0"/>
              </a:rPr>
              <a:t>Specific gravity.</a:t>
            </a:r>
          </a:p>
          <a:p>
            <a:pPr lvl="0">
              <a:lnSpc>
                <a:spcPct val="170000"/>
              </a:lnSpc>
              <a:buFont typeface="Wingdings" panose="05000000000000000000" pitchFamily="2" charset="2"/>
              <a:buChar char="§"/>
            </a:pPr>
            <a:r>
              <a:rPr lang="en-US" sz="2900" dirty="0" smtClean="0">
                <a:solidFill>
                  <a:schemeClr val="tx1"/>
                </a:solidFill>
                <a:latin typeface="Times New Roman" pitchFamily="18" charset="0"/>
                <a:cs typeface="Times New Roman" pitchFamily="18" charset="0"/>
              </a:rPr>
              <a:t>Bulk density of fine aggregate</a:t>
            </a:r>
            <a:endParaRPr lang="en-US" sz="2900" dirty="0">
              <a:solidFill>
                <a:schemeClr val="tx1"/>
              </a:solidFill>
              <a:latin typeface="Times New Roman" pitchFamily="18" charset="0"/>
              <a:cs typeface="Times New Roman" pitchFamily="18" charset="0"/>
            </a:endParaRPr>
          </a:p>
          <a:p>
            <a:pPr>
              <a:buNone/>
            </a:pPr>
            <a:r>
              <a:rPr lang="en-US" sz="2900" b="1" dirty="0">
                <a:latin typeface="Times New Roman" pitchFamily="18" charset="0"/>
                <a:cs typeface="Times New Roman" pitchFamily="18" charset="0"/>
              </a:rPr>
              <a:t> </a:t>
            </a:r>
            <a:endParaRPr lang="en-US" sz="2900" dirty="0">
              <a:latin typeface="Times New Roman" pitchFamily="18" charset="0"/>
              <a:cs typeface="Times New Roman" pitchFamily="18" charset="0"/>
            </a:endParaRPr>
          </a:p>
          <a:p>
            <a:pPr marL="0" indent="0">
              <a:buNone/>
            </a:pPr>
            <a:endParaRPr lang="en-IN" dirty="0"/>
          </a:p>
        </p:txBody>
      </p:sp>
      <p:sp>
        <p:nvSpPr>
          <p:cNvPr id="4" name="Date Placeholder 3"/>
          <p:cNvSpPr>
            <a:spLocks noGrp="1"/>
          </p:cNvSpPr>
          <p:nvPr>
            <p:ph type="dt" sz="half" idx="10"/>
          </p:nvPr>
        </p:nvSpPr>
        <p:spPr>
          <a:xfrm>
            <a:off x="254976" y="6538426"/>
            <a:ext cx="969971"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624526" y="6501180"/>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12</a:t>
            </a:fld>
            <a:endParaRPr lang="en-IN"/>
          </a:p>
        </p:txBody>
      </p:sp>
      <p:pic>
        <p:nvPicPr>
          <p:cNvPr id="7" name="Picture 6" descr="WhatsApp Image 2021-01-16 at 10.57.02.jpeg"/>
          <p:cNvPicPr>
            <a:picLocks noChangeAspect="1"/>
          </p:cNvPicPr>
          <p:nvPr/>
        </p:nvPicPr>
        <p:blipFill>
          <a:blip r:embed="rId2" cstate="print"/>
          <a:stretch>
            <a:fillRect/>
          </a:stretch>
        </p:blipFill>
        <p:spPr>
          <a:xfrm>
            <a:off x="7565571" y="1307875"/>
            <a:ext cx="2492829" cy="1446211"/>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WhatsApp Image 2021-01-16 at 10.58.14.jpeg"/>
          <p:cNvPicPr>
            <a:picLocks noChangeAspect="1"/>
          </p:cNvPicPr>
          <p:nvPr/>
        </p:nvPicPr>
        <p:blipFill>
          <a:blip r:embed="rId3" cstate="print"/>
          <a:stretch>
            <a:fillRect/>
          </a:stretch>
        </p:blipFill>
        <p:spPr>
          <a:xfrm>
            <a:off x="7565571" y="3542957"/>
            <a:ext cx="2492829" cy="1566638"/>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1297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900" y="6483594"/>
            <a:ext cx="943594"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483733" y="648359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13</a:t>
            </a:fld>
            <a:endParaRPr lang="en-IN"/>
          </a:p>
        </p:txBody>
      </p:sp>
      <p:sp>
        <p:nvSpPr>
          <p:cNvPr id="5" name="Rectangle 4"/>
          <p:cNvSpPr/>
          <p:nvPr/>
        </p:nvSpPr>
        <p:spPr>
          <a:xfrm>
            <a:off x="878887" y="220806"/>
            <a:ext cx="10386876" cy="5401479"/>
          </a:xfrm>
          <a:prstGeom prst="rect">
            <a:avLst/>
          </a:prstGeom>
        </p:spPr>
        <p:txBody>
          <a:bodyPr wrap="square">
            <a:spAutoFit/>
          </a:bodyPr>
          <a:lstStyle/>
          <a:p>
            <a:pPr marL="342900" lvl="0" indent="-342900">
              <a:lnSpc>
                <a:spcPct val="150000"/>
              </a:lnSpc>
              <a:buFont typeface="Wingdings" panose="05000000000000000000" pitchFamily="2" charset="2"/>
              <a:buChar char="q"/>
            </a:pPr>
            <a:r>
              <a:rPr lang="en-US" sz="2000" b="1" dirty="0">
                <a:latin typeface="Times New Roman" pitchFamily="18" charset="0"/>
                <a:cs typeface="Times New Roman" pitchFamily="18" charset="0"/>
              </a:rPr>
              <a:t>COARSE </a:t>
            </a:r>
            <a:r>
              <a:rPr lang="en-US" sz="2000" b="1" dirty="0" smtClean="0">
                <a:latin typeface="Times New Roman" pitchFamily="18" charset="0"/>
                <a:cs typeface="Times New Roman" pitchFamily="18" charset="0"/>
              </a:rPr>
              <a:t>AGGREGATE</a:t>
            </a:r>
            <a:endParaRPr lang="en-US" sz="2000" dirty="0">
              <a:latin typeface="Times New Roman" pitchFamily="18" charset="0"/>
              <a:cs typeface="Times New Roman" pitchFamily="18" charset="0"/>
            </a:endParaRPr>
          </a:p>
          <a:p>
            <a:pPr marL="342900" lvl="0" indent="-342900">
              <a:lnSpc>
                <a:spcPct val="150000"/>
              </a:lnSpc>
              <a:spcBef>
                <a:spcPts val="1200"/>
              </a:spcBef>
              <a:buFont typeface="Wingdings" panose="05000000000000000000" pitchFamily="2" charset="2"/>
              <a:buChar char="§"/>
            </a:pPr>
            <a:r>
              <a:rPr lang="en-US" sz="2000" dirty="0" smtClean="0">
                <a:latin typeface="Times New Roman" pitchFamily="18" charset="0"/>
                <a:cs typeface="Times New Roman" pitchFamily="18" charset="0"/>
              </a:rPr>
              <a:t>Fineness </a:t>
            </a:r>
            <a:r>
              <a:rPr lang="en-US" sz="2000" dirty="0">
                <a:latin typeface="Times New Roman" pitchFamily="18" charset="0"/>
                <a:cs typeface="Times New Roman" pitchFamily="18" charset="0"/>
              </a:rPr>
              <a:t>modulus and </a:t>
            </a:r>
            <a:r>
              <a:rPr lang="en-US" sz="2000" dirty="0" smtClean="0">
                <a:latin typeface="Times New Roman" pitchFamily="18" charset="0"/>
                <a:cs typeface="Times New Roman" pitchFamily="18" charset="0"/>
              </a:rPr>
              <a:t>grading.</a:t>
            </a:r>
          </a:p>
          <a:p>
            <a:pPr marL="342900" lvl="0" indent="-342900">
              <a:lnSpc>
                <a:spcPct val="150000"/>
              </a:lnSpc>
              <a:spcBef>
                <a:spcPts val="1200"/>
              </a:spcBef>
              <a:buFont typeface="Wingdings" panose="05000000000000000000" pitchFamily="2" charset="2"/>
              <a:buChar char="§"/>
            </a:pPr>
            <a:r>
              <a:rPr lang="en-US" sz="2000" dirty="0" smtClean="0">
                <a:latin typeface="Times New Roman" pitchFamily="18" charset="0"/>
                <a:cs typeface="Times New Roman" pitchFamily="18" charset="0"/>
              </a:rPr>
              <a:t>Specific gravity</a:t>
            </a:r>
            <a:r>
              <a:rPr lang="en-US" sz="2000" b="1" dirty="0" smtClean="0">
                <a:latin typeface="Times New Roman" pitchFamily="18" charset="0"/>
                <a:cs typeface="Times New Roman" pitchFamily="18" charset="0"/>
              </a:rPr>
              <a:t>.</a:t>
            </a:r>
          </a:p>
          <a:p>
            <a:pPr marL="342900" lvl="0" indent="-342900">
              <a:lnSpc>
                <a:spcPct val="150000"/>
              </a:lnSpc>
              <a:spcBef>
                <a:spcPts val="1200"/>
              </a:spcBef>
              <a:buFont typeface="Wingdings" panose="05000000000000000000" pitchFamily="2" charset="2"/>
              <a:buChar char="§"/>
            </a:pPr>
            <a:r>
              <a:rPr lang="en-US" sz="2000" dirty="0" smtClean="0">
                <a:latin typeface="Times New Roman" pitchFamily="18" charset="0"/>
                <a:cs typeface="Times New Roman" pitchFamily="18" charset="0"/>
              </a:rPr>
              <a:t>Impact test.</a:t>
            </a:r>
          </a:p>
          <a:p>
            <a:pPr marL="342900" lvl="0" indent="-342900">
              <a:lnSpc>
                <a:spcPct val="150000"/>
              </a:lnSpc>
              <a:spcBef>
                <a:spcPts val="1200"/>
              </a:spcBef>
              <a:buFont typeface="Wingdings" panose="05000000000000000000" pitchFamily="2" charset="2"/>
              <a:buChar char="§"/>
            </a:pPr>
            <a:r>
              <a:rPr lang="en-US" sz="2000" dirty="0" smtClean="0">
                <a:latin typeface="Times New Roman" pitchFamily="18" charset="0"/>
                <a:cs typeface="Times New Roman" pitchFamily="18" charset="0"/>
              </a:rPr>
              <a:t>Flakiness &amp; Elongation</a:t>
            </a:r>
          </a:p>
          <a:p>
            <a:pPr lvl="0">
              <a:lnSpc>
                <a:spcPct val="150000"/>
              </a:lnSpc>
              <a:spcBef>
                <a:spcPts val="1200"/>
              </a:spcBef>
            </a:pPr>
            <a:endParaRPr lang="en-US" sz="2000" dirty="0" smtClean="0">
              <a:latin typeface="Times New Roman" pitchFamily="18" charset="0"/>
              <a:cs typeface="Times New Roman" pitchFamily="18" charset="0"/>
            </a:endParaRPr>
          </a:p>
          <a:p>
            <a:pPr marL="342900" lvl="0" indent="-342900">
              <a:lnSpc>
                <a:spcPct val="150000"/>
              </a:lnSpc>
              <a:spcBef>
                <a:spcPts val="1800"/>
              </a:spcBef>
              <a:buFont typeface="Wingdings" panose="05000000000000000000" pitchFamily="2" charset="2"/>
              <a:buChar char="q"/>
            </a:pPr>
            <a:r>
              <a:rPr lang="en-US" sz="2000" b="1" dirty="0" smtClean="0">
                <a:latin typeface="Times New Roman" pitchFamily="18" charset="0"/>
                <a:cs typeface="Times New Roman" pitchFamily="18" charset="0"/>
              </a:rPr>
              <a:t>BRICK POWDER</a:t>
            </a:r>
          </a:p>
          <a:p>
            <a:pPr marL="342900" lvl="0" indent="-342900">
              <a:lnSpc>
                <a:spcPct val="150000"/>
              </a:lnSpc>
              <a:spcBef>
                <a:spcPts val="600"/>
              </a:spcBef>
              <a:buFont typeface="Wingdings" panose="05000000000000000000" pitchFamily="2" charset="2"/>
              <a:buChar char="§"/>
            </a:pPr>
            <a:r>
              <a:rPr lang="en-US" sz="2000" dirty="0">
                <a:latin typeface="Times New Roman" pitchFamily="18" charset="0"/>
                <a:cs typeface="Times New Roman" pitchFamily="18" charset="0"/>
              </a:rPr>
              <a:t>Fineness modulus and zoning</a:t>
            </a:r>
            <a:r>
              <a:rPr lang="en-US" sz="2000" dirty="0" smtClean="0">
                <a:latin typeface="Times New Roman" pitchFamily="18" charset="0"/>
                <a:cs typeface="Times New Roman" pitchFamily="18" charset="0"/>
              </a:rPr>
              <a:t>.</a:t>
            </a:r>
          </a:p>
          <a:p>
            <a:pPr marL="342900" lvl="0" indent="-342900">
              <a:lnSpc>
                <a:spcPct val="150000"/>
              </a:lnSpc>
              <a:spcBef>
                <a:spcPts val="600"/>
              </a:spcBef>
              <a:buFont typeface="Wingdings" panose="05000000000000000000" pitchFamily="2" charset="2"/>
              <a:buChar char="§"/>
            </a:pPr>
            <a:r>
              <a:rPr lang="en-US" sz="2000" dirty="0" smtClean="0">
                <a:latin typeface="Times New Roman" pitchFamily="18" charset="0"/>
                <a:cs typeface="Times New Roman" pitchFamily="18" charset="0"/>
              </a:rPr>
              <a:t>Specific gravity</a:t>
            </a:r>
            <a:endParaRPr lang="en-US" sz="2000" dirty="0">
              <a:latin typeface="Times New Roman" pitchFamily="18" charset="0"/>
              <a:cs typeface="Times New Roman" pitchFamily="18" charset="0"/>
            </a:endParaRPr>
          </a:p>
        </p:txBody>
      </p:sp>
      <p:pic>
        <p:nvPicPr>
          <p:cNvPr id="6" name="Picture 5" descr="WhatsApp Image 2021-01-16 at 10.58.49.jpeg"/>
          <p:cNvPicPr>
            <a:picLocks noChangeAspect="1"/>
          </p:cNvPicPr>
          <p:nvPr/>
        </p:nvPicPr>
        <p:blipFill>
          <a:blip r:embed="rId2" cstate="print"/>
          <a:stretch>
            <a:fillRect/>
          </a:stretch>
        </p:blipFill>
        <p:spPr>
          <a:xfrm>
            <a:off x="6498773" y="744402"/>
            <a:ext cx="3189514" cy="2438400"/>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3" y="3569369"/>
            <a:ext cx="3189514" cy="2576512"/>
          </a:xfrm>
          <a:prstGeom prst="rect">
            <a:avLst/>
          </a:prstGeom>
        </p:spPr>
      </p:pic>
    </p:spTree>
    <p:extLst>
      <p:ext uri="{BB962C8B-B14F-4D97-AF65-F5344CB8AC3E}">
        <p14:creationId xmlns:p14="http://schemas.microsoft.com/office/powerpoint/2010/main" val="2836473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80720"/>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TESTS ON CEMENT</a:t>
            </a:r>
            <a:r>
              <a:rPr lang="en-US" dirty="0" smtClean="0"/>
              <a:t> </a:t>
            </a:r>
            <a:endParaRPr lang="en-IN" dirty="0"/>
          </a:p>
        </p:txBody>
      </p:sp>
      <p:sp>
        <p:nvSpPr>
          <p:cNvPr id="3" name="Content Placeholder 2"/>
          <p:cNvSpPr>
            <a:spLocks noGrp="1"/>
          </p:cNvSpPr>
          <p:nvPr>
            <p:ph idx="1"/>
          </p:nvPr>
        </p:nvSpPr>
        <p:spPr>
          <a:xfrm>
            <a:off x="609600" y="680720"/>
            <a:ext cx="10972800" cy="5445444"/>
          </a:xfrm>
        </p:spPr>
        <p:txBody>
          <a:bodyPr/>
          <a:lstStyle/>
          <a:p>
            <a:pPr marL="0" lvl="0" indent="0" algn="just" eaLnBrk="0" fontAlgn="base" hangingPunct="0">
              <a:spcBef>
                <a:spcPct val="0"/>
              </a:spcBef>
              <a:spcAft>
                <a:spcPct val="0"/>
              </a:spcAft>
              <a:buFont typeface="Wingdings" pitchFamily="2" charset="2"/>
              <a:buChar char="q"/>
            </a:pPr>
            <a:r>
              <a:rPr lang="en-US" sz="2000" b="1" dirty="0" smtClean="0">
                <a:solidFill>
                  <a:schemeClr val="tx1"/>
                </a:solidFill>
                <a:latin typeface="Times New Roman" panose="02020603050405020304" pitchFamily="18" charset="0"/>
                <a:ea typeface="Calibri" pitchFamily="34" charset="0"/>
                <a:cs typeface="Times New Roman" pitchFamily="18" charset="0"/>
              </a:rPr>
              <a:t> </a:t>
            </a:r>
            <a:r>
              <a:rPr lang="en-US" sz="2000" b="1" u="sng" dirty="0" smtClean="0">
                <a:solidFill>
                  <a:schemeClr val="tx1"/>
                </a:solidFill>
                <a:latin typeface="Times New Roman" panose="02020603050405020304" pitchFamily="18" charset="0"/>
                <a:ea typeface="Calibri" pitchFamily="34" charset="0"/>
                <a:cs typeface="Times New Roman" pitchFamily="18" charset="0"/>
              </a:rPr>
              <a:t>Normal </a:t>
            </a:r>
            <a:r>
              <a:rPr lang="en-US" sz="2000" b="1" u="sng" dirty="0">
                <a:solidFill>
                  <a:schemeClr val="tx1"/>
                </a:solidFill>
                <a:latin typeface="Times New Roman" panose="02020603050405020304" pitchFamily="18" charset="0"/>
                <a:ea typeface="Calibri" pitchFamily="34" charset="0"/>
                <a:cs typeface="Times New Roman" pitchFamily="18" charset="0"/>
              </a:rPr>
              <a:t>consistency of cement</a:t>
            </a:r>
          </a:p>
          <a:p>
            <a:pPr marL="0" lvl="0" indent="0" algn="just" eaLnBrk="0" fontAlgn="base" hangingPunct="0">
              <a:spcBef>
                <a:spcPct val="0"/>
              </a:spcBef>
              <a:spcAft>
                <a:spcPct val="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None/>
            </a:pPr>
            <a:r>
              <a:rPr lang="en-US" sz="2000" b="1" dirty="0" smtClean="0">
                <a:solidFill>
                  <a:schemeClr val="tx1"/>
                </a:solidFill>
                <a:latin typeface="Times New Roman" pitchFamily="18" charset="0"/>
                <a:ea typeface="Calibri" pitchFamily="34" charset="0"/>
                <a:cs typeface="Times New Roman" pitchFamily="18" charset="0"/>
              </a:rPr>
              <a:t>    Weight of cement =  300gm</a:t>
            </a:r>
            <a:endParaRPr lang="en-US" sz="20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p:cNvSpPr>
            <a:spLocks noGrp="1"/>
          </p:cNvSpPr>
          <p:nvPr>
            <p:ph type="dt" sz="half" idx="10"/>
          </p:nvPr>
        </p:nvSpPr>
        <p:spPr>
          <a:xfrm>
            <a:off x="279600" y="6492874"/>
            <a:ext cx="1057894"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501318"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14</a:t>
            </a:fld>
            <a:endParaRPr lang="en-IN"/>
          </a:p>
        </p:txBody>
      </p:sp>
      <p:graphicFrame>
        <p:nvGraphicFramePr>
          <p:cNvPr id="15" name="Table 14"/>
          <p:cNvGraphicFramePr>
            <a:graphicFrameLocks noGrp="1"/>
          </p:cNvGraphicFramePr>
          <p:nvPr>
            <p:extLst>
              <p:ext uri="{D42A27DB-BD31-4B8C-83A1-F6EECF244321}">
                <p14:modId xmlns:p14="http://schemas.microsoft.com/office/powerpoint/2010/main" val="505227334"/>
              </p:ext>
            </p:extLst>
          </p:nvPr>
        </p:nvGraphicFramePr>
        <p:xfrm>
          <a:off x="878888" y="2155482"/>
          <a:ext cx="6647329" cy="2425309"/>
        </p:xfrm>
        <a:graphic>
          <a:graphicData uri="http://schemas.openxmlformats.org/drawingml/2006/table">
            <a:tbl>
              <a:tblPr/>
              <a:tblGrid>
                <a:gridCol w="688503">
                  <a:extLst>
                    <a:ext uri="{9D8B030D-6E8A-4147-A177-3AD203B41FA5}">
                      <a16:colId xmlns:a16="http://schemas.microsoft.com/office/drawing/2014/main" val="2322230466"/>
                    </a:ext>
                  </a:extLst>
                </a:gridCol>
                <a:gridCol w="716634">
                  <a:extLst>
                    <a:ext uri="{9D8B030D-6E8A-4147-A177-3AD203B41FA5}">
                      <a16:colId xmlns:a16="http://schemas.microsoft.com/office/drawing/2014/main" val="2827907673"/>
                    </a:ext>
                  </a:extLst>
                </a:gridCol>
                <a:gridCol w="696240">
                  <a:extLst>
                    <a:ext uri="{9D8B030D-6E8A-4147-A177-3AD203B41FA5}">
                      <a16:colId xmlns:a16="http://schemas.microsoft.com/office/drawing/2014/main" val="2189434887"/>
                    </a:ext>
                  </a:extLst>
                </a:gridCol>
                <a:gridCol w="1265890">
                  <a:extLst>
                    <a:ext uri="{9D8B030D-6E8A-4147-A177-3AD203B41FA5}">
                      <a16:colId xmlns:a16="http://schemas.microsoft.com/office/drawing/2014/main" val="462242788"/>
                    </a:ext>
                  </a:extLst>
                </a:gridCol>
                <a:gridCol w="1265890">
                  <a:extLst>
                    <a:ext uri="{9D8B030D-6E8A-4147-A177-3AD203B41FA5}">
                      <a16:colId xmlns:a16="http://schemas.microsoft.com/office/drawing/2014/main" val="3468187674"/>
                    </a:ext>
                  </a:extLst>
                </a:gridCol>
                <a:gridCol w="2014172">
                  <a:extLst>
                    <a:ext uri="{9D8B030D-6E8A-4147-A177-3AD203B41FA5}">
                      <a16:colId xmlns:a16="http://schemas.microsoft.com/office/drawing/2014/main" val="3213317247"/>
                    </a:ext>
                  </a:extLst>
                </a:gridCol>
              </a:tblGrid>
              <a:tr h="1212655">
                <a:tc>
                  <a:txBody>
                    <a:bodyPr/>
                    <a:lstStyle/>
                    <a:p>
                      <a:pPr marL="0" marR="0" algn="just">
                        <a:lnSpc>
                          <a:spcPct val="115000"/>
                        </a:lnSpc>
                        <a:spcBef>
                          <a:spcPts val="0"/>
                        </a:spcBef>
                        <a:spcAft>
                          <a:spcPts val="0"/>
                        </a:spcAft>
                      </a:pPr>
                      <a:r>
                        <a:rPr lang="en-US" sz="1800" b="1" dirty="0">
                          <a:latin typeface="Times New Roman"/>
                          <a:ea typeface="Calibri"/>
                          <a:cs typeface="Times New Roman"/>
                        </a:rPr>
                        <a:t>Trial </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Water</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Water</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(ml)</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Initial reading</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Final reading</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Percentage</a:t>
                      </a:r>
                      <a:r>
                        <a:rPr lang="en-US" sz="1800" b="1" baseline="0" dirty="0" smtClean="0">
                          <a:latin typeface="Times New Roman"/>
                          <a:ea typeface="Calibri"/>
                          <a:cs typeface="Times New Roman"/>
                        </a:rPr>
                        <a:t> of</a:t>
                      </a:r>
                    </a:p>
                    <a:p>
                      <a:pPr marL="0" marR="0" algn="just">
                        <a:lnSpc>
                          <a:spcPct val="115000"/>
                        </a:lnSpc>
                        <a:spcBef>
                          <a:spcPts val="0"/>
                        </a:spcBef>
                        <a:spcAft>
                          <a:spcPts val="0"/>
                        </a:spcAft>
                      </a:pPr>
                      <a:r>
                        <a:rPr lang="en-US" sz="1800" b="1" baseline="0" dirty="0" smtClean="0">
                          <a:latin typeface="Times New Roman"/>
                          <a:ea typeface="Calibri"/>
                          <a:cs typeface="Times New Roman"/>
                        </a:rPr>
                        <a:t>Plunger</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2080734"/>
                  </a:ext>
                </a:extLst>
              </a:tr>
              <a:tr h="404218">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01</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38</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195449"/>
                  </a:ext>
                </a:extLst>
              </a:tr>
              <a:tr h="404218">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70573"/>
                  </a:ext>
                </a:extLst>
              </a:tr>
              <a:tr h="404218">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03</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112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8831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2317358"/>
              </p:ext>
            </p:extLst>
          </p:nvPr>
        </p:nvGraphicFramePr>
        <p:xfrm>
          <a:off x="878885" y="4580791"/>
          <a:ext cx="6647332" cy="686646"/>
        </p:xfrm>
        <a:graphic>
          <a:graphicData uri="http://schemas.openxmlformats.org/drawingml/2006/table">
            <a:tbl>
              <a:tblPr/>
              <a:tblGrid>
                <a:gridCol w="688503">
                  <a:extLst>
                    <a:ext uri="{9D8B030D-6E8A-4147-A177-3AD203B41FA5}">
                      <a16:colId xmlns:a16="http://schemas.microsoft.com/office/drawing/2014/main" val="2454123211"/>
                    </a:ext>
                  </a:extLst>
                </a:gridCol>
                <a:gridCol w="716634">
                  <a:extLst>
                    <a:ext uri="{9D8B030D-6E8A-4147-A177-3AD203B41FA5}">
                      <a16:colId xmlns:a16="http://schemas.microsoft.com/office/drawing/2014/main" val="2579865799"/>
                    </a:ext>
                  </a:extLst>
                </a:gridCol>
                <a:gridCol w="696240">
                  <a:extLst>
                    <a:ext uri="{9D8B030D-6E8A-4147-A177-3AD203B41FA5}">
                      <a16:colId xmlns:a16="http://schemas.microsoft.com/office/drawing/2014/main" val="451250509"/>
                    </a:ext>
                  </a:extLst>
                </a:gridCol>
                <a:gridCol w="1265891">
                  <a:extLst>
                    <a:ext uri="{9D8B030D-6E8A-4147-A177-3AD203B41FA5}">
                      <a16:colId xmlns:a16="http://schemas.microsoft.com/office/drawing/2014/main" val="3434020690"/>
                    </a:ext>
                  </a:extLst>
                </a:gridCol>
                <a:gridCol w="1265891">
                  <a:extLst>
                    <a:ext uri="{9D8B030D-6E8A-4147-A177-3AD203B41FA5}">
                      <a16:colId xmlns:a16="http://schemas.microsoft.com/office/drawing/2014/main" val="1002151405"/>
                    </a:ext>
                  </a:extLst>
                </a:gridCol>
                <a:gridCol w="2014173">
                  <a:extLst>
                    <a:ext uri="{9D8B030D-6E8A-4147-A177-3AD203B41FA5}">
                      <a16:colId xmlns:a16="http://schemas.microsoft.com/office/drawing/2014/main" val="1228765370"/>
                    </a:ext>
                  </a:extLst>
                </a:gridCol>
              </a:tblGrid>
              <a:tr h="343323">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04</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31</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116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19</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707099"/>
                  </a:ext>
                </a:extLst>
              </a:tr>
              <a:tr h="343323">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120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357307"/>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502" y="2112958"/>
            <a:ext cx="3600621" cy="2811156"/>
          </a:xfrm>
          <a:prstGeom prst="rect">
            <a:avLst/>
          </a:prstGeom>
        </p:spPr>
      </p:pic>
      <p:sp>
        <p:nvSpPr>
          <p:cNvPr id="9" name="Rectangle 8"/>
          <p:cNvSpPr/>
          <p:nvPr/>
        </p:nvSpPr>
        <p:spPr>
          <a:xfrm>
            <a:off x="609600" y="5261511"/>
            <a:ext cx="6096000" cy="646331"/>
          </a:xfrm>
          <a:prstGeom prst="rect">
            <a:avLst/>
          </a:prstGeom>
        </p:spPr>
        <p:txBody>
          <a:bodyPr>
            <a:spAutoFit/>
          </a:bodyPr>
          <a:lstStyle/>
          <a:p>
            <a:pPr lvl="0" algn="just" eaLnBrk="0" fontAlgn="base" hangingPunct="0">
              <a:spcBef>
                <a:spcPct val="0"/>
              </a:spcBef>
              <a:spcAft>
                <a:spcPct val="0"/>
              </a:spcAft>
            </a:pPr>
            <a:endParaRPr 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b="1" dirty="0">
                <a:latin typeface="Times New Roman" pitchFamily="18" charset="0"/>
                <a:ea typeface="Calibri" pitchFamily="34" charset="0"/>
                <a:cs typeface="Times New Roman" pitchFamily="18" charset="0"/>
              </a:rPr>
              <a:t>    </a:t>
            </a:r>
            <a:r>
              <a:rPr lang="en-US" b="1" dirty="0" smtClean="0">
                <a:latin typeface="Times New Roman" pitchFamily="18" charset="0"/>
                <a:ea typeface="Calibri" pitchFamily="34" charset="0"/>
                <a:cs typeface="Times New Roman" pitchFamily="18" charset="0"/>
              </a:rPr>
              <a:t>Penetration= 32%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117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0494" y="6483594"/>
            <a:ext cx="97876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211807" y="648359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15</a:t>
            </a:fld>
            <a:endParaRPr lang="en-IN"/>
          </a:p>
        </p:txBody>
      </p:sp>
      <p:sp>
        <p:nvSpPr>
          <p:cNvPr id="5" name="Rectangle 4"/>
          <p:cNvSpPr/>
          <p:nvPr/>
        </p:nvSpPr>
        <p:spPr>
          <a:xfrm>
            <a:off x="650239" y="0"/>
            <a:ext cx="10920437" cy="6247864"/>
          </a:xfrm>
          <a:prstGeom prst="rect">
            <a:avLst/>
          </a:prstGeom>
        </p:spPr>
        <p:txBody>
          <a:bodyPr wrap="square">
            <a:spAutoFit/>
          </a:bodyPr>
          <a:lstStyle/>
          <a:p>
            <a:pPr marL="342900" lvl="0" indent="-342900" algn="just" fontAlgn="base">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Specific gravity of cement.</a:t>
            </a:r>
          </a:p>
          <a:p>
            <a:pPr lvl="0" algn="just" fontAlgn="base">
              <a:spcBef>
                <a:spcPct val="0"/>
              </a:spcBef>
              <a:spcAft>
                <a:spcPct val="0"/>
              </a:spcAft>
            </a:pPr>
            <a:endParaRPr lang="en-US" sz="2000" b="1" dirty="0">
              <a:latin typeface="Times New Roman" pitchFamily="18" charset="0"/>
              <a:ea typeface="Calibri" pitchFamily="34" charset="0"/>
              <a:cs typeface="Times New Roman" pitchFamily="18" charset="0"/>
            </a:endParaRPr>
          </a:p>
          <a:p>
            <a:pPr lvl="0" algn="just" fontAlgn="base">
              <a:spcBef>
                <a:spcPct val="0"/>
              </a:spcBef>
              <a:spcAft>
                <a:spcPct val="0"/>
              </a:spcAft>
            </a:pPr>
            <a:r>
              <a:rPr lang="en-US" sz="2000" dirty="0" smtClean="0">
                <a:latin typeface="Times New Roman" pitchFamily="18" charset="0"/>
                <a:cs typeface="Times New Roman" pitchFamily="18" charset="0"/>
              </a:rPr>
              <a:t>     Density bottle method</a:t>
            </a:r>
            <a:endParaRPr lang="en-US" sz="2000" dirty="0">
              <a:latin typeface="Times New Roman" pitchFamily="18" charset="0"/>
              <a:cs typeface="Times New Roman" pitchFamily="18" charset="0"/>
            </a:endParaRPr>
          </a:p>
          <a:p>
            <a:pPr lvl="0" algn="just" eaLnBrk="0" fontAlgn="base" hangingPunct="0">
              <a:spcBef>
                <a:spcPct val="0"/>
              </a:spcBef>
              <a:spcAft>
                <a:spcPct val="0"/>
              </a:spcAft>
            </a:pPr>
            <a:r>
              <a:rPr lang="en-US" sz="2000" dirty="0" smtClean="0">
                <a:latin typeface="Times New Roman" pitchFamily="18" charset="0"/>
                <a:ea typeface="Calibri" pitchFamily="34" charset="0"/>
                <a:cs typeface="Times New Roman" pitchFamily="18" charset="0"/>
              </a:rPr>
              <a:t>     Wt. of cement taken W = gm.</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r>
              <a:rPr lang="en-US" sz="2000" dirty="0" smtClean="0">
                <a:latin typeface="Times New Roman" pitchFamily="18" charset="0"/>
                <a:cs typeface="Times New Roman" pitchFamily="18" charset="0"/>
              </a:rPr>
              <a:t>Specific gravity = W2-W1/(W2-W1)-(W3-W4)</a:t>
            </a: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r>
              <a:rPr lang="en-US" sz="2000" dirty="0" smtClean="0">
                <a:latin typeface="Times New Roman" pitchFamily="18" charset="0"/>
                <a:cs typeface="Times New Roman" pitchFamily="18" charset="0"/>
              </a:rPr>
              <a:t>Specific gravity of cement = 3.16</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smtClean="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496888443"/>
              </p:ext>
            </p:extLst>
          </p:nvPr>
        </p:nvGraphicFramePr>
        <p:xfrm>
          <a:off x="562362" y="1796019"/>
          <a:ext cx="7148538" cy="1773658"/>
        </p:xfrm>
        <a:graphic>
          <a:graphicData uri="http://schemas.openxmlformats.org/drawingml/2006/table">
            <a:tbl>
              <a:tblPr/>
              <a:tblGrid>
                <a:gridCol w="734897">
                  <a:extLst>
                    <a:ext uri="{9D8B030D-6E8A-4147-A177-3AD203B41FA5}">
                      <a16:colId xmlns:a16="http://schemas.microsoft.com/office/drawing/2014/main" val="3927768852"/>
                    </a:ext>
                  </a:extLst>
                </a:gridCol>
                <a:gridCol w="1336175">
                  <a:extLst>
                    <a:ext uri="{9D8B030D-6E8A-4147-A177-3AD203B41FA5}">
                      <a16:colId xmlns:a16="http://schemas.microsoft.com/office/drawing/2014/main" val="4056251653"/>
                    </a:ext>
                  </a:extLst>
                </a:gridCol>
                <a:gridCol w="1269366">
                  <a:extLst>
                    <a:ext uri="{9D8B030D-6E8A-4147-A177-3AD203B41FA5}">
                      <a16:colId xmlns:a16="http://schemas.microsoft.com/office/drawing/2014/main" val="2004425398"/>
                    </a:ext>
                  </a:extLst>
                </a:gridCol>
                <a:gridCol w="2338307">
                  <a:extLst>
                    <a:ext uri="{9D8B030D-6E8A-4147-A177-3AD203B41FA5}">
                      <a16:colId xmlns:a16="http://schemas.microsoft.com/office/drawing/2014/main" val="4022276496"/>
                    </a:ext>
                  </a:extLst>
                </a:gridCol>
                <a:gridCol w="1469793">
                  <a:extLst>
                    <a:ext uri="{9D8B030D-6E8A-4147-A177-3AD203B41FA5}">
                      <a16:colId xmlns:a16="http://schemas.microsoft.com/office/drawing/2014/main" val="42976764"/>
                    </a:ext>
                  </a:extLst>
                </a:gridCol>
              </a:tblGrid>
              <a:tr h="1773658">
                <a:tc>
                  <a:txBody>
                    <a:bodyPr/>
                    <a:lstStyle/>
                    <a:p>
                      <a:pPr marL="0" marR="0" algn="just">
                        <a:lnSpc>
                          <a:spcPct val="115000"/>
                        </a:lnSpc>
                        <a:spcBef>
                          <a:spcPts val="0"/>
                        </a:spcBef>
                        <a:spcAft>
                          <a:spcPts val="0"/>
                        </a:spcAft>
                      </a:pPr>
                      <a:r>
                        <a:rPr lang="en-US" sz="2000" b="1" dirty="0" err="1">
                          <a:latin typeface="Times New Roman"/>
                          <a:ea typeface="Calibri"/>
                          <a:cs typeface="Times New Roman"/>
                        </a:rPr>
                        <a:t>Sl</a:t>
                      </a:r>
                      <a:r>
                        <a:rPr lang="en-US" sz="2000" b="1" dirty="0">
                          <a:latin typeface="Times New Roman"/>
                          <a:ea typeface="Calibri"/>
                          <a:cs typeface="Times New Roman"/>
                        </a:rPr>
                        <a:t> no</a:t>
                      </a:r>
                      <a:endParaRPr lang="en-US" sz="20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Empty weight of density bottle (W1)</a:t>
                      </a:r>
                      <a:endParaRPr lang="en-US" sz="20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Weight of</a:t>
                      </a:r>
                      <a:r>
                        <a:rPr lang="en-US" sz="2000" b="1" baseline="0" dirty="0" smtClean="0">
                          <a:latin typeface="Times New Roman"/>
                          <a:ea typeface="Calibri"/>
                          <a:cs typeface="Times New Roman"/>
                        </a:rPr>
                        <a:t> bottle + cement</a:t>
                      </a:r>
                    </a:p>
                    <a:p>
                      <a:pPr marL="0" marR="0" algn="just">
                        <a:lnSpc>
                          <a:spcPct val="115000"/>
                        </a:lnSpc>
                        <a:spcBef>
                          <a:spcPts val="0"/>
                        </a:spcBef>
                        <a:spcAft>
                          <a:spcPts val="0"/>
                        </a:spcAft>
                      </a:pPr>
                      <a:r>
                        <a:rPr lang="en-US" sz="2000" b="1" baseline="0" dirty="0" smtClean="0">
                          <a:latin typeface="Times New Roman"/>
                          <a:ea typeface="Calibri"/>
                          <a:cs typeface="Times New Roman"/>
                        </a:rPr>
                        <a:t>(W2)</a:t>
                      </a:r>
                      <a:endParaRPr lang="en-US" sz="20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Weight of bottle + cement+ kerosene</a:t>
                      </a:r>
                    </a:p>
                    <a:p>
                      <a:pPr marL="0" marR="0" algn="just">
                        <a:lnSpc>
                          <a:spcPct val="115000"/>
                        </a:lnSpc>
                        <a:spcBef>
                          <a:spcPts val="0"/>
                        </a:spcBef>
                        <a:spcAft>
                          <a:spcPts val="0"/>
                        </a:spcAft>
                      </a:pPr>
                      <a:r>
                        <a:rPr lang="en-US" sz="2000" b="1" dirty="0" smtClean="0">
                          <a:latin typeface="Times New Roman"/>
                          <a:ea typeface="Calibri"/>
                          <a:cs typeface="Times New Roman"/>
                        </a:rPr>
                        <a:t>(W3)</a:t>
                      </a:r>
                      <a:endParaRPr lang="en-US" sz="20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Weight of bottle</a:t>
                      </a:r>
                      <a:r>
                        <a:rPr lang="en-US" sz="2000" b="1" baseline="0" dirty="0" smtClean="0">
                          <a:latin typeface="Times New Roman"/>
                          <a:ea typeface="Calibri"/>
                          <a:cs typeface="Times New Roman"/>
                        </a:rPr>
                        <a:t> + kerosene</a:t>
                      </a:r>
                    </a:p>
                    <a:p>
                      <a:pPr marL="0" marR="0" algn="just">
                        <a:lnSpc>
                          <a:spcPct val="115000"/>
                        </a:lnSpc>
                        <a:spcBef>
                          <a:spcPts val="0"/>
                        </a:spcBef>
                        <a:spcAft>
                          <a:spcPts val="0"/>
                        </a:spcAft>
                      </a:pPr>
                      <a:r>
                        <a:rPr lang="en-US" sz="2000" b="1" baseline="0" dirty="0" smtClean="0">
                          <a:latin typeface="Times New Roman"/>
                          <a:ea typeface="Calibri"/>
                          <a:cs typeface="Times New Roman"/>
                        </a:rPr>
                        <a:t>(W4)</a:t>
                      </a:r>
                      <a:endParaRPr lang="en-US" sz="20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85151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92845156"/>
              </p:ext>
            </p:extLst>
          </p:nvPr>
        </p:nvGraphicFramePr>
        <p:xfrm>
          <a:off x="562363" y="3569677"/>
          <a:ext cx="7148537" cy="422031"/>
        </p:xfrm>
        <a:graphic>
          <a:graphicData uri="http://schemas.openxmlformats.org/drawingml/2006/table">
            <a:tbl>
              <a:tblPr/>
              <a:tblGrid>
                <a:gridCol w="734897">
                  <a:extLst>
                    <a:ext uri="{9D8B030D-6E8A-4147-A177-3AD203B41FA5}">
                      <a16:colId xmlns:a16="http://schemas.microsoft.com/office/drawing/2014/main" val="1347465725"/>
                    </a:ext>
                  </a:extLst>
                </a:gridCol>
                <a:gridCol w="1336175">
                  <a:extLst>
                    <a:ext uri="{9D8B030D-6E8A-4147-A177-3AD203B41FA5}">
                      <a16:colId xmlns:a16="http://schemas.microsoft.com/office/drawing/2014/main" val="2373936453"/>
                    </a:ext>
                  </a:extLst>
                </a:gridCol>
                <a:gridCol w="1269365">
                  <a:extLst>
                    <a:ext uri="{9D8B030D-6E8A-4147-A177-3AD203B41FA5}">
                      <a16:colId xmlns:a16="http://schemas.microsoft.com/office/drawing/2014/main" val="4247762576"/>
                    </a:ext>
                  </a:extLst>
                </a:gridCol>
                <a:gridCol w="2338307">
                  <a:extLst>
                    <a:ext uri="{9D8B030D-6E8A-4147-A177-3AD203B41FA5}">
                      <a16:colId xmlns:a16="http://schemas.microsoft.com/office/drawing/2014/main" val="2438067688"/>
                    </a:ext>
                  </a:extLst>
                </a:gridCol>
                <a:gridCol w="1469793">
                  <a:extLst>
                    <a:ext uri="{9D8B030D-6E8A-4147-A177-3AD203B41FA5}">
                      <a16:colId xmlns:a16="http://schemas.microsoft.com/office/drawing/2014/main" val="534249820"/>
                    </a:ext>
                  </a:extLst>
                </a:gridCol>
              </a:tblGrid>
              <a:tr h="422031">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01</a:t>
                      </a:r>
                      <a:endParaRPr lang="en-US" sz="1800" dirty="0">
                        <a:latin typeface="Times New Roman" panose="02020603050405020304" pitchFamily="18" charset="0"/>
                        <a:ea typeface="Calibri"/>
                        <a:cs typeface="Times New Roman" panose="02020603050405020304" pitchFamily="18" charset="0"/>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25</a:t>
                      </a:r>
                      <a:endParaRPr lang="en-US" sz="1800" dirty="0">
                        <a:latin typeface="Times New Roman" panose="02020603050405020304" pitchFamily="18" charset="0"/>
                        <a:ea typeface="Calibri"/>
                        <a:cs typeface="Times New Roman" panose="02020603050405020304" pitchFamily="18" charset="0"/>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44</a:t>
                      </a:r>
                      <a:endParaRPr lang="en-US" sz="1800" dirty="0">
                        <a:latin typeface="Times New Roman" panose="02020603050405020304" pitchFamily="18" charset="0"/>
                        <a:ea typeface="Calibri"/>
                        <a:cs typeface="Times New Roman" panose="02020603050405020304" pitchFamily="18" charset="0"/>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75</a:t>
                      </a:r>
                      <a:endParaRPr lang="en-US" sz="1800" dirty="0">
                        <a:latin typeface="Times New Roman" panose="02020603050405020304" pitchFamily="18" charset="0"/>
                        <a:ea typeface="Calibri"/>
                        <a:cs typeface="Times New Roman" panose="02020603050405020304" pitchFamily="18" charset="0"/>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61</a:t>
                      </a:r>
                      <a:endParaRPr lang="en-US" sz="1800" dirty="0">
                        <a:latin typeface="Times New Roman" panose="02020603050405020304" pitchFamily="18" charset="0"/>
                        <a:ea typeface="Calibri"/>
                        <a:cs typeface="Times New Roman" panose="02020603050405020304" pitchFamily="18" charset="0"/>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714388"/>
                  </a:ext>
                </a:extLst>
              </a:tr>
            </a:tbl>
          </a:graphicData>
        </a:graphic>
      </p:graphicFrame>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495" y="3301730"/>
            <a:ext cx="3307649" cy="262379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388" y="601664"/>
            <a:ext cx="3307649" cy="2529226"/>
          </a:xfrm>
          <a:prstGeom prst="rect">
            <a:avLst/>
          </a:prstGeom>
        </p:spPr>
      </p:pic>
    </p:spTree>
    <p:extLst>
      <p:ext uri="{BB962C8B-B14F-4D97-AF65-F5344CB8AC3E}">
        <p14:creationId xmlns:p14="http://schemas.microsoft.com/office/powerpoint/2010/main" val="2503767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168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a:t>
            </a:r>
            <a:r>
              <a:rPr lang="en-US" sz="4000" b="1" i="1" u="sng" dirty="0" smtClean="0">
                <a:solidFill>
                  <a:schemeClr val="tx1"/>
                </a:solidFill>
                <a:effectLst/>
                <a:latin typeface="Times New Roman" panose="02020603050405020304" pitchFamily="18" charset="0"/>
                <a:cs typeface="Times New Roman" panose="02020603050405020304" pitchFamily="18" charset="0"/>
              </a:rPr>
              <a:t>ON FINE AGGREGATE</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41681"/>
            <a:ext cx="10972800" cy="5384484"/>
          </a:xfrm>
        </p:spPr>
        <p:txBody>
          <a:bodyPr>
            <a:normAutofit/>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itchFamily="18" charset="0"/>
                <a:ea typeface="Calibri" pitchFamily="34" charset="0"/>
                <a:cs typeface="Times New Roman" pitchFamily="18" charset="0"/>
              </a:rPr>
              <a:t>Fineness modulus of </a:t>
            </a:r>
            <a:r>
              <a:rPr lang="en-US" sz="2000" b="1" dirty="0" smtClean="0">
                <a:solidFill>
                  <a:schemeClr val="tx1"/>
                </a:solidFill>
                <a:latin typeface="Times New Roman" pitchFamily="18" charset="0"/>
                <a:ea typeface="Calibri" pitchFamily="34" charset="0"/>
                <a:cs typeface="Times New Roman" pitchFamily="18" charset="0"/>
              </a:rPr>
              <a:t>fine aggregate.</a:t>
            </a:r>
            <a:endParaRPr lang="en-US" sz="2000" b="1" dirty="0">
              <a:latin typeface="Times New Roman" pitchFamily="18" charset="0"/>
              <a:ea typeface="Calibri" pitchFamily="34" charset="0"/>
              <a:cs typeface="Times New Roman" pitchFamily="18" charset="0"/>
            </a:endParaRPr>
          </a:p>
          <a:p>
            <a:pPr marL="0" lvl="0" indent="0" eaLnBrk="0" fontAlgn="base" hangingPunct="0">
              <a:spcBef>
                <a:spcPts val="0"/>
              </a:spcBef>
              <a:spcAft>
                <a:spcPct val="0"/>
              </a:spcAft>
              <a:buNone/>
            </a:pPr>
            <a:r>
              <a:rPr lang="en-US" sz="2000" dirty="0">
                <a:solidFill>
                  <a:schemeClr val="tx1"/>
                </a:solidFill>
                <a:latin typeface="Arial" pitchFamily="34" charset="0"/>
                <a:cs typeface="Arial" pitchFamily="34" charset="0"/>
              </a:rPr>
              <a:t> </a:t>
            </a:r>
            <a:r>
              <a:rPr lang="en-US" sz="2000" dirty="0" smtClean="0">
                <a:solidFill>
                  <a:schemeClr val="tx1"/>
                </a:solidFill>
                <a:latin typeface="Arial" pitchFamily="34" charset="0"/>
                <a:cs typeface="Arial" pitchFamily="34" charset="0"/>
              </a:rPr>
              <a:t>   </a:t>
            </a:r>
            <a:r>
              <a:rPr lang="en-US" sz="2000" b="1" dirty="0" smtClean="0">
                <a:solidFill>
                  <a:schemeClr val="tx1"/>
                </a:solidFill>
                <a:latin typeface="Times New Roman" pitchFamily="18" charset="0"/>
                <a:ea typeface="Calibri" pitchFamily="34" charset="0"/>
                <a:cs typeface="Times New Roman" pitchFamily="18" charset="0"/>
              </a:rPr>
              <a:t>Weight </a:t>
            </a:r>
            <a:r>
              <a:rPr lang="en-US" sz="2000" b="1" dirty="0">
                <a:solidFill>
                  <a:schemeClr val="tx1"/>
                </a:solidFill>
                <a:latin typeface="Times New Roman" pitchFamily="18" charset="0"/>
                <a:ea typeface="Calibri" pitchFamily="34" charset="0"/>
                <a:cs typeface="Times New Roman" pitchFamily="18" charset="0"/>
              </a:rPr>
              <a:t>of aggregate = </a:t>
            </a:r>
            <a:r>
              <a:rPr lang="en-US" sz="2000" b="1" dirty="0" smtClean="0">
                <a:solidFill>
                  <a:schemeClr val="tx1"/>
                </a:solidFill>
                <a:latin typeface="Times New Roman" pitchFamily="18" charset="0"/>
                <a:ea typeface="Calibri" pitchFamily="34" charset="0"/>
                <a:cs typeface="Times New Roman" pitchFamily="18" charset="0"/>
              </a:rPr>
              <a:t>1 kg </a:t>
            </a:r>
            <a:endParaRPr lang="en-US" sz="2000" dirty="0" smtClean="0">
              <a:solidFill>
                <a:schemeClr val="tx1"/>
              </a:solidFill>
              <a:latin typeface="Arial" pitchFamily="34" charset="0"/>
              <a:cs typeface="Arial" pitchFamily="34" charset="0"/>
            </a:endParaRPr>
          </a:p>
          <a:p>
            <a:pPr marL="0" lvl="0" indent="0">
              <a:buNone/>
            </a:pPr>
            <a:r>
              <a:rPr lang="en-US" sz="2000" b="1" dirty="0" smtClean="0">
                <a:latin typeface="Times New Roman" pitchFamily="18" charset="0"/>
                <a:cs typeface="Times New Roman" pitchFamily="18" charset="0"/>
              </a:rPr>
              <a:t>	</a:t>
            </a:r>
            <a:endParaRPr lang="en-US" sz="2000" b="1" dirty="0">
              <a:latin typeface="Times New Roman" pitchFamily="18" charset="0"/>
              <a:cs typeface="Times New Roman" pitchFamily="18" charset="0"/>
            </a:endParaRPr>
          </a:p>
        </p:txBody>
      </p:sp>
      <p:sp>
        <p:nvSpPr>
          <p:cNvPr id="4" name="Date Placeholder 3"/>
          <p:cNvSpPr>
            <a:spLocks noGrp="1"/>
          </p:cNvSpPr>
          <p:nvPr>
            <p:ph type="dt" sz="half" idx="10"/>
          </p:nvPr>
        </p:nvSpPr>
        <p:spPr>
          <a:xfrm>
            <a:off x="305331" y="6538913"/>
            <a:ext cx="1119439"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596786" y="6538913"/>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16</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432498274"/>
              </p:ext>
            </p:extLst>
          </p:nvPr>
        </p:nvGraphicFramePr>
        <p:xfrm>
          <a:off x="865051" y="1450359"/>
          <a:ext cx="7807914" cy="3785616"/>
        </p:xfrm>
        <a:graphic>
          <a:graphicData uri="http://schemas.openxmlformats.org/drawingml/2006/table">
            <a:tbl>
              <a:tblPr/>
              <a:tblGrid>
                <a:gridCol w="443738">
                  <a:extLst>
                    <a:ext uri="{9D8B030D-6E8A-4147-A177-3AD203B41FA5}">
                      <a16:colId xmlns:a16="http://schemas.microsoft.com/office/drawing/2014/main" val="584128335"/>
                    </a:ext>
                  </a:extLst>
                </a:gridCol>
                <a:gridCol w="1435070">
                  <a:extLst>
                    <a:ext uri="{9D8B030D-6E8A-4147-A177-3AD203B41FA5}">
                      <a16:colId xmlns:a16="http://schemas.microsoft.com/office/drawing/2014/main" val="308577352"/>
                    </a:ext>
                  </a:extLst>
                </a:gridCol>
                <a:gridCol w="1616164">
                  <a:extLst>
                    <a:ext uri="{9D8B030D-6E8A-4147-A177-3AD203B41FA5}">
                      <a16:colId xmlns:a16="http://schemas.microsoft.com/office/drawing/2014/main" val="1182975436"/>
                    </a:ext>
                  </a:extLst>
                </a:gridCol>
                <a:gridCol w="1479624">
                  <a:extLst>
                    <a:ext uri="{9D8B030D-6E8A-4147-A177-3AD203B41FA5}">
                      <a16:colId xmlns:a16="http://schemas.microsoft.com/office/drawing/2014/main" val="1315243146"/>
                    </a:ext>
                  </a:extLst>
                </a:gridCol>
                <a:gridCol w="1496438">
                  <a:extLst>
                    <a:ext uri="{9D8B030D-6E8A-4147-A177-3AD203B41FA5}">
                      <a16:colId xmlns:a16="http://schemas.microsoft.com/office/drawing/2014/main" val="1985093276"/>
                    </a:ext>
                  </a:extLst>
                </a:gridCol>
                <a:gridCol w="1336880">
                  <a:extLst>
                    <a:ext uri="{9D8B030D-6E8A-4147-A177-3AD203B41FA5}">
                      <a16:colId xmlns:a16="http://schemas.microsoft.com/office/drawing/2014/main" val="2118198472"/>
                    </a:ext>
                  </a:extLst>
                </a:gridCol>
              </a:tblGrid>
              <a:tr h="800100">
                <a:tc>
                  <a:txBody>
                    <a:bodyPr/>
                    <a:lstStyle/>
                    <a:p>
                      <a:pPr marL="0" marR="0" algn="just">
                        <a:lnSpc>
                          <a:spcPct val="115000"/>
                        </a:lnSpc>
                        <a:spcBef>
                          <a:spcPts val="0"/>
                        </a:spcBef>
                        <a:spcAft>
                          <a:spcPts val="0"/>
                        </a:spcAft>
                      </a:pPr>
                      <a:r>
                        <a:rPr lang="en-US" sz="1800" b="1">
                          <a:latin typeface="Times New Roman"/>
                          <a:ea typeface="Calibri"/>
                          <a:cs typeface="Times New Roman"/>
                        </a:rPr>
                        <a:t>Sl no</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IS Sieve(mm,µ)</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smtClean="0">
                          <a:latin typeface="Times New Roman"/>
                          <a:ea typeface="Calibri"/>
                          <a:cs typeface="Times New Roman"/>
                        </a:rPr>
                        <a:t>Retained(g </a:t>
                      </a:r>
                      <a:r>
                        <a:rPr lang="en-US" sz="1800" b="1" dirty="0">
                          <a:latin typeface="Times New Roman"/>
                          <a:ea typeface="Calibri"/>
                          <a:cs typeface="Times New Roman"/>
                        </a:rPr>
                        <a:t>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 </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Weight</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Retained(gm)</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Passing(%)</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266700">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4.75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266700">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2.36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75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7.5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7.5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266700">
                <a:tc>
                  <a:txBody>
                    <a:bodyPr/>
                    <a:lstStyle/>
                    <a:p>
                      <a:pPr marL="0" marR="0" algn="just">
                        <a:lnSpc>
                          <a:spcPct val="115000"/>
                        </a:lnSpc>
                        <a:spcBef>
                          <a:spcPts val="0"/>
                        </a:spcBef>
                        <a:spcAft>
                          <a:spcPts val="0"/>
                        </a:spcAft>
                      </a:pPr>
                      <a:r>
                        <a:rPr lang="en-US" sz="1800" b="1">
                          <a:latin typeface="Times New Roman"/>
                          <a:ea typeface="Calibri"/>
                          <a:cs typeface="Times New Roman"/>
                        </a:rPr>
                        <a:t>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1.18</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227</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22.7</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30.2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69.8</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266700">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600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172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17.2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47.4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52.6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266700">
                <a:tc>
                  <a:txBody>
                    <a:bodyPr/>
                    <a:lstStyle/>
                    <a:p>
                      <a:pPr marL="0" marR="0" algn="just">
                        <a:lnSpc>
                          <a:spcPct val="115000"/>
                        </a:lnSpc>
                        <a:spcBef>
                          <a:spcPts val="0"/>
                        </a:spcBef>
                        <a:spcAft>
                          <a:spcPts val="0"/>
                        </a:spcAft>
                      </a:pPr>
                      <a:r>
                        <a:rPr lang="en-US" sz="1800" b="1" dirty="0">
                          <a:latin typeface="Times New Roman"/>
                          <a:ea typeface="Calibri"/>
                          <a:cs typeface="Times New Roman"/>
                        </a:rPr>
                        <a:t>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425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154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15.4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62.8</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37.2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266700">
                <a:tc>
                  <a:txBody>
                    <a:bodyPr/>
                    <a:lstStyle/>
                    <a:p>
                      <a:pPr marL="0" marR="0" algn="just">
                        <a:lnSpc>
                          <a:spcPct val="115000"/>
                        </a:lnSpc>
                        <a:spcBef>
                          <a:spcPts val="0"/>
                        </a:spcBef>
                        <a:spcAft>
                          <a:spcPts val="0"/>
                        </a:spcAft>
                      </a:pPr>
                      <a:r>
                        <a:rPr lang="en-US" sz="1800" b="1">
                          <a:latin typeface="Times New Roman"/>
                          <a:ea typeface="Calibri"/>
                          <a:cs typeface="Times New Roman"/>
                        </a:rPr>
                        <a:t>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300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65.8</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34.2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266700">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7</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150</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215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21.5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87.3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12.7</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66178"/>
                  </a:ext>
                </a:extLst>
              </a:tr>
              <a:tr h="266700">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8</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75</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97.5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733465"/>
                  </a:ext>
                </a:extLst>
              </a:tr>
              <a:tr h="266700">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9</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Pan</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191208"/>
                  </a:ext>
                </a:extLst>
              </a:tr>
            </a:tbl>
          </a:graphicData>
        </a:graphic>
      </p:graphicFrame>
      <p:sp>
        <p:nvSpPr>
          <p:cNvPr id="9" name="Rectangle 8"/>
          <p:cNvSpPr/>
          <p:nvPr/>
        </p:nvSpPr>
        <p:spPr>
          <a:xfrm>
            <a:off x="865051" y="5471744"/>
            <a:ext cx="4905510" cy="78483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a:t>
            </a:r>
            <a:r>
              <a:rPr lang="en-US" sz="2000" dirty="0" smtClean="0">
                <a:latin typeface="Times New Roman" pitchFamily="18" charset="0"/>
                <a:cs typeface="Times New Roman" pitchFamily="18" charset="0"/>
              </a:rPr>
              <a:t>100</a:t>
            </a:r>
            <a:endParaRPr lang="en-US" sz="2000" dirty="0">
              <a:latin typeface="Times New Roman" pitchFamily="18" charset="0"/>
              <a:cs typeface="Times New Roman" pitchFamily="18" charset="0"/>
            </a:endParaRPr>
          </a:p>
          <a:p>
            <a:pPr>
              <a:spcBef>
                <a:spcPts val="600"/>
              </a:spcBef>
            </a:pPr>
            <a:r>
              <a:rPr lang="en-US" sz="2000" dirty="0" smtClean="0">
                <a:latin typeface="Times New Roman" pitchFamily="18" charset="0"/>
                <a:cs typeface="Times New Roman" pitchFamily="18" charset="0"/>
              </a:rPr>
              <a:t>Fineness modules of fine aggregate = 2.75</a:t>
            </a:r>
            <a:endParaRPr lang="en-US" sz="2000" dirty="0">
              <a:latin typeface="Times New Roman" pitchFamily="18" charset="0"/>
              <a:cs typeface="Times New Roman"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415" y="746242"/>
            <a:ext cx="2337348" cy="281353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415" y="3789966"/>
            <a:ext cx="2337348" cy="2566385"/>
          </a:xfrm>
          <a:prstGeom prst="rect">
            <a:avLst/>
          </a:prstGeom>
        </p:spPr>
      </p:pic>
    </p:spTree>
    <p:extLst>
      <p:ext uri="{BB962C8B-B14F-4D97-AF65-F5344CB8AC3E}">
        <p14:creationId xmlns:p14="http://schemas.microsoft.com/office/powerpoint/2010/main" val="2622316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25315" y="6509972"/>
            <a:ext cx="1109659"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30038" y="6509972"/>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17</a:t>
            </a:fld>
            <a:endParaRPr lang="en-IN"/>
          </a:p>
        </p:txBody>
      </p:sp>
      <p:sp>
        <p:nvSpPr>
          <p:cNvPr id="7" name="Rectangle 6"/>
          <p:cNvSpPr/>
          <p:nvPr/>
        </p:nvSpPr>
        <p:spPr>
          <a:xfrm>
            <a:off x="611485" y="86445"/>
            <a:ext cx="10654278"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sz="2000" b="1" dirty="0">
                <a:latin typeface="Times New Roman" pitchFamily="18" charset="0"/>
                <a:ea typeface="Calibri" pitchFamily="34" charset="0"/>
                <a:cs typeface="Times New Roman" pitchFamily="18" charset="0"/>
              </a:rPr>
              <a:t>Specific </a:t>
            </a:r>
            <a:r>
              <a:rPr lang="en-US" sz="2000" b="1" dirty="0" smtClean="0">
                <a:latin typeface="Times New Roman" pitchFamily="18" charset="0"/>
                <a:ea typeface="Calibri" pitchFamily="34" charset="0"/>
                <a:cs typeface="Times New Roman" pitchFamily="18" charset="0"/>
              </a:rPr>
              <a:t>gravity</a:t>
            </a:r>
            <a:r>
              <a:rPr lang="en-US" sz="2000" b="1" dirty="0">
                <a:latin typeface="Times New Roman" pitchFamily="18" charset="0"/>
                <a:ea typeface="Calibri" pitchFamily="34" charset="0"/>
                <a:cs typeface="Times New Roman" pitchFamily="18" charset="0"/>
              </a:rPr>
              <a:t> </a:t>
            </a:r>
            <a:r>
              <a:rPr lang="en-US" sz="2000" b="1" dirty="0" smtClean="0">
                <a:latin typeface="Times New Roman" pitchFamily="18" charset="0"/>
                <a:ea typeface="Calibri" pitchFamily="34" charset="0"/>
                <a:cs typeface="Times New Roman" pitchFamily="18" charset="0"/>
              </a:rPr>
              <a:t>test on fine aggregate.</a:t>
            </a: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err="1" smtClean="0">
                <a:latin typeface="Times New Roman" pitchFamily="18" charset="0"/>
                <a:cs typeface="Times New Roman" pitchFamily="18" charset="0"/>
              </a:rPr>
              <a:t>Spefic</a:t>
            </a:r>
            <a:r>
              <a:rPr lang="en-US" b="1" dirty="0" smtClean="0">
                <a:latin typeface="Times New Roman" pitchFamily="18" charset="0"/>
                <a:cs typeface="Times New Roman" pitchFamily="18" charset="0"/>
              </a:rPr>
              <a:t> gravity of fine aggregate=                 W2-W1</a:t>
            </a: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338247856"/>
              </p:ext>
            </p:extLst>
          </p:nvPr>
        </p:nvGraphicFramePr>
        <p:xfrm>
          <a:off x="878887" y="1305560"/>
          <a:ext cx="6902304" cy="2875763"/>
        </p:xfrm>
        <a:graphic>
          <a:graphicData uri="http://schemas.openxmlformats.org/drawingml/2006/table">
            <a:tbl>
              <a:tblPr/>
              <a:tblGrid>
                <a:gridCol w="1029544">
                  <a:extLst>
                    <a:ext uri="{9D8B030D-6E8A-4147-A177-3AD203B41FA5}">
                      <a16:colId xmlns:a16="http://schemas.microsoft.com/office/drawing/2014/main" val="2055688588"/>
                    </a:ext>
                  </a:extLst>
                </a:gridCol>
                <a:gridCol w="2610116">
                  <a:extLst>
                    <a:ext uri="{9D8B030D-6E8A-4147-A177-3AD203B41FA5}">
                      <a16:colId xmlns:a16="http://schemas.microsoft.com/office/drawing/2014/main" val="3690569844"/>
                    </a:ext>
                  </a:extLst>
                </a:gridCol>
                <a:gridCol w="1087548">
                  <a:extLst>
                    <a:ext uri="{9D8B030D-6E8A-4147-A177-3AD203B41FA5}">
                      <a16:colId xmlns:a16="http://schemas.microsoft.com/office/drawing/2014/main" val="2144762391"/>
                    </a:ext>
                  </a:extLst>
                </a:gridCol>
                <a:gridCol w="1087548">
                  <a:extLst>
                    <a:ext uri="{9D8B030D-6E8A-4147-A177-3AD203B41FA5}">
                      <a16:colId xmlns:a16="http://schemas.microsoft.com/office/drawing/2014/main" val="2339245779"/>
                    </a:ext>
                  </a:extLst>
                </a:gridCol>
                <a:gridCol w="1087548">
                  <a:extLst>
                    <a:ext uri="{9D8B030D-6E8A-4147-A177-3AD203B41FA5}">
                      <a16:colId xmlns:a16="http://schemas.microsoft.com/office/drawing/2014/main" val="511649920"/>
                    </a:ext>
                  </a:extLst>
                </a:gridCol>
              </a:tblGrid>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661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661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661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055639"/>
                  </a:ext>
                </a:extLst>
              </a:tr>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(W2)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1066</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1075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1062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909249"/>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 water (W3)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1785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1797</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1790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431240"/>
                  </a:ext>
                </a:extLst>
              </a:tr>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water (W4)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23532"/>
                  </a:ext>
                </a:extLst>
              </a:tr>
              <a:tr h="352019">
                <a:tc>
                  <a:txBody>
                    <a:bodyPr/>
                    <a:lstStyle/>
                    <a:p>
                      <a:pPr marL="0" marR="0" algn="just">
                        <a:lnSpc>
                          <a:spcPct val="115000"/>
                        </a:lnSpc>
                        <a:spcBef>
                          <a:spcPts val="0"/>
                        </a:spcBef>
                        <a:spcAft>
                          <a:spcPts val="0"/>
                        </a:spcAft>
                      </a:pPr>
                      <a:r>
                        <a:rPr lang="en-US" sz="1600" b="1">
                          <a:latin typeface="Times New Roman"/>
                          <a:ea typeface="Calibri"/>
                          <a:cs typeface="Times New Roman"/>
                        </a:rPr>
                        <a:t>5</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2.53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2.63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2.65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45811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85135667"/>
              </p:ext>
            </p:extLst>
          </p:nvPr>
        </p:nvGraphicFramePr>
        <p:xfrm>
          <a:off x="878887" y="961489"/>
          <a:ext cx="6902303" cy="344071"/>
        </p:xfrm>
        <a:graphic>
          <a:graphicData uri="http://schemas.openxmlformats.org/drawingml/2006/table">
            <a:tbl>
              <a:tblPr/>
              <a:tblGrid>
                <a:gridCol w="1029544">
                  <a:extLst>
                    <a:ext uri="{9D8B030D-6E8A-4147-A177-3AD203B41FA5}">
                      <a16:colId xmlns:a16="http://schemas.microsoft.com/office/drawing/2014/main" val="2281841137"/>
                    </a:ext>
                  </a:extLst>
                </a:gridCol>
                <a:gridCol w="2610115">
                  <a:extLst>
                    <a:ext uri="{9D8B030D-6E8A-4147-A177-3AD203B41FA5}">
                      <a16:colId xmlns:a16="http://schemas.microsoft.com/office/drawing/2014/main" val="1077162610"/>
                    </a:ext>
                  </a:extLst>
                </a:gridCol>
                <a:gridCol w="1087548">
                  <a:extLst>
                    <a:ext uri="{9D8B030D-6E8A-4147-A177-3AD203B41FA5}">
                      <a16:colId xmlns:a16="http://schemas.microsoft.com/office/drawing/2014/main" val="66280181"/>
                    </a:ext>
                  </a:extLst>
                </a:gridCol>
                <a:gridCol w="1087548">
                  <a:extLst>
                    <a:ext uri="{9D8B030D-6E8A-4147-A177-3AD203B41FA5}">
                      <a16:colId xmlns:a16="http://schemas.microsoft.com/office/drawing/2014/main" val="925323097"/>
                    </a:ext>
                  </a:extLst>
                </a:gridCol>
                <a:gridCol w="1087548">
                  <a:extLst>
                    <a:ext uri="{9D8B030D-6E8A-4147-A177-3AD203B41FA5}">
                      <a16:colId xmlns:a16="http://schemas.microsoft.com/office/drawing/2014/main" val="2644505605"/>
                    </a:ext>
                  </a:extLst>
                </a:gridCol>
              </a:tblGrid>
              <a:tr h="344071">
                <a:tc>
                  <a:txBody>
                    <a:bodyPr/>
                    <a:lstStyle/>
                    <a:p>
                      <a:pPr marL="0" marR="0" algn="just">
                        <a:lnSpc>
                          <a:spcPct val="115000"/>
                        </a:lnSpc>
                        <a:spcBef>
                          <a:spcPts val="0"/>
                        </a:spcBef>
                        <a:spcAft>
                          <a:spcPts val="0"/>
                        </a:spcAft>
                      </a:pPr>
                      <a:r>
                        <a:rPr lang="en-US" sz="1600" b="1" dirty="0" err="1">
                          <a:latin typeface="Times New Roman"/>
                          <a:ea typeface="Calibri"/>
                          <a:cs typeface="Times New Roman"/>
                        </a:rPr>
                        <a:t>Sl</a:t>
                      </a:r>
                      <a:r>
                        <a:rPr lang="en-US" sz="1600" b="1" dirty="0">
                          <a:latin typeface="Times New Roman"/>
                          <a:ea typeface="Calibri"/>
                          <a:cs typeface="Times New Roman"/>
                        </a:rPr>
                        <a:t>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(gm)</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Trial 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5675509"/>
                  </a:ext>
                </a:extLst>
              </a:tr>
            </a:tbl>
          </a:graphicData>
        </a:graphic>
      </p:graphicFrame>
      <p:cxnSp>
        <p:nvCxnSpPr>
          <p:cNvPr id="6" name="Straight Connector 5"/>
          <p:cNvCxnSpPr/>
          <p:nvPr/>
        </p:nvCxnSpPr>
        <p:spPr>
          <a:xfrm>
            <a:off x="4264269" y="4686300"/>
            <a:ext cx="2602523" cy="8792"/>
          </a:xfrm>
          <a:prstGeom prst="line">
            <a:avLst/>
          </a:prstGeom>
        </p:spPr>
        <p:style>
          <a:lnRef idx="2">
            <a:schemeClr val="dk1"/>
          </a:lnRef>
          <a:fillRef idx="0">
            <a:schemeClr val="dk1"/>
          </a:fillRef>
          <a:effectRef idx="1">
            <a:schemeClr val="dk1"/>
          </a:effectRef>
          <a:fontRef idx="minor">
            <a:schemeClr val="tx1"/>
          </a:fontRef>
        </p:style>
      </p:cxnSp>
      <p:sp>
        <p:nvSpPr>
          <p:cNvPr id="10" name="Rectangle 9"/>
          <p:cNvSpPr/>
          <p:nvPr/>
        </p:nvSpPr>
        <p:spPr>
          <a:xfrm>
            <a:off x="3207194" y="4686300"/>
            <a:ext cx="3474028"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smtClean="0">
                <a:latin typeface="Times New Roman" pitchFamily="18" charset="0"/>
                <a:cs typeface="Times New Roman" pitchFamily="18" charset="0"/>
              </a:rPr>
              <a:t>                     (W2-W1) – (W3-W4)</a:t>
            </a:r>
            <a:endParaRPr lang="en-US" b="1" dirty="0">
              <a:latin typeface="Times New Roman" pitchFamily="18" charset="0"/>
              <a:cs typeface="Times New Roman" pitchFamily="18" charset="0"/>
            </a:endParaRPr>
          </a:p>
        </p:txBody>
      </p:sp>
      <p:sp>
        <p:nvSpPr>
          <p:cNvPr id="11" name="Rectangle 10"/>
          <p:cNvSpPr/>
          <p:nvPr/>
        </p:nvSpPr>
        <p:spPr>
          <a:xfrm>
            <a:off x="6925179" y="4501634"/>
            <a:ext cx="777777" cy="369332"/>
          </a:xfrm>
          <a:prstGeom prst="rect">
            <a:avLst/>
          </a:prstGeom>
        </p:spPr>
        <p:txBody>
          <a:bodyPr wrap="none">
            <a:spAutoFit/>
          </a:bodyPr>
          <a:lstStyle/>
          <a:p>
            <a:r>
              <a:rPr lang="en-US" b="1" dirty="0" smtClean="0">
                <a:latin typeface="Times New Roman" pitchFamily="18" charset="0"/>
                <a:cs typeface="Times New Roman" pitchFamily="18" charset="0"/>
              </a:rPr>
              <a:t>= 2.60</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266" y="3393831"/>
            <a:ext cx="2427497" cy="2962520"/>
          </a:xfrm>
          <a:prstGeom prst="rect">
            <a:avLst/>
          </a:prstGeom>
        </p:spPr>
      </p:pic>
    </p:spTree>
    <p:extLst>
      <p:ext uri="{BB962C8B-B14F-4D97-AF65-F5344CB8AC3E}">
        <p14:creationId xmlns:p14="http://schemas.microsoft.com/office/powerpoint/2010/main" val="3181168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2233" y="6509972"/>
            <a:ext cx="1040309" cy="365125"/>
          </a:xfrm>
        </p:spPr>
        <p:txBody>
          <a:bodyPr/>
          <a:lstStyle/>
          <a:p>
            <a:fld id="{2FF063A5-DE39-4E57-AA7E-87A0D067F4D0}" type="datetime1">
              <a:rPr lang="en-IN" b="1" smtClean="0">
                <a:latin typeface="Times New Roman" panose="02020603050405020304" pitchFamily="18" charset="0"/>
                <a:cs typeface="Times New Roman" panose="02020603050405020304" pitchFamily="18" charset="0"/>
              </a:rPr>
              <a:t>13-07-2022</a:t>
            </a:fld>
            <a:endParaRPr lang="en-IN" b="1"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102530" y="6538913"/>
            <a:ext cx="3797300" cy="365125"/>
          </a:xfrm>
        </p:spPr>
        <p:txBody>
          <a:bodyPr/>
          <a:lstStyle/>
          <a:p>
            <a:r>
              <a:rPr lang="en-US" b="1" dirty="0" smtClean="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18</a:t>
            </a:fld>
            <a:endParaRPr lang="en-IN"/>
          </a:p>
        </p:txBody>
      </p:sp>
      <p:sp>
        <p:nvSpPr>
          <p:cNvPr id="5" name="Rectangle 4"/>
          <p:cNvSpPr/>
          <p:nvPr/>
        </p:nvSpPr>
        <p:spPr>
          <a:xfrm>
            <a:off x="712388" y="0"/>
            <a:ext cx="10678650" cy="5909310"/>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smtClean="0">
                <a:latin typeface="Times New Roman" pitchFamily="18" charset="0"/>
                <a:ea typeface="Calibri" pitchFamily="34" charset="0"/>
                <a:cs typeface="Times New Roman" pitchFamily="18" charset="0"/>
              </a:rPr>
              <a:t>Bulking of fine </a:t>
            </a:r>
            <a:r>
              <a:rPr lang="en-US" b="1" dirty="0">
                <a:latin typeface="Times New Roman" pitchFamily="18" charset="0"/>
                <a:ea typeface="Calibri" pitchFamily="34" charset="0"/>
                <a:cs typeface="Times New Roman" pitchFamily="18" charset="0"/>
              </a:rPr>
              <a:t>aggregate</a:t>
            </a:r>
            <a:r>
              <a:rPr lang="en-US" b="1" dirty="0" smtClean="0">
                <a:latin typeface="Times New Roman" pitchFamily="18" charset="0"/>
                <a:ea typeface="Calibri" pitchFamily="34" charset="0"/>
                <a:cs typeface="Times New Roman" pitchFamily="18" charset="0"/>
              </a:rPr>
              <a:t>.</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smtClean="0">
                <a:latin typeface="Times New Roman" pitchFamily="18" charset="0"/>
                <a:ea typeface="Calibri" pitchFamily="34" charset="0"/>
                <a:cs typeface="Times New Roman" pitchFamily="18" charset="0"/>
              </a:rPr>
              <a:t>Weight of fine aggregate= 501gm</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smtClean="0">
                <a:latin typeface="Times New Roman" pitchFamily="18" charset="0"/>
                <a:ea typeface="Calibri" pitchFamily="34" charset="0"/>
                <a:cs typeface="Times New Roman" pitchFamily="18" charset="0"/>
              </a:rPr>
              <a:t>Initial height of sand H1= 300mm</a:t>
            </a: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smtClean="0">
                <a:latin typeface="Times New Roman" pitchFamily="18" charset="0"/>
                <a:ea typeface="Calibri" pitchFamily="34" charset="0"/>
                <a:cs typeface="Times New Roman" pitchFamily="18" charset="0"/>
              </a:rPr>
              <a:t>Maximum bulking of fine aggregate=  46%</a:t>
            </a:r>
          </a:p>
        </p:txBody>
      </p:sp>
      <p:graphicFrame>
        <p:nvGraphicFramePr>
          <p:cNvPr id="6" name="Content Placeholder 8"/>
          <p:cNvGraphicFramePr>
            <a:graphicFrameLocks/>
          </p:cNvGraphicFramePr>
          <p:nvPr>
            <p:extLst>
              <p:ext uri="{D42A27DB-BD31-4B8C-83A1-F6EECF244321}">
                <p14:modId xmlns:p14="http://schemas.microsoft.com/office/powerpoint/2010/main" val="4119957227"/>
              </p:ext>
            </p:extLst>
          </p:nvPr>
        </p:nvGraphicFramePr>
        <p:xfrm>
          <a:off x="878887" y="1645285"/>
          <a:ext cx="7605575" cy="1051560"/>
        </p:xfrm>
        <a:graphic>
          <a:graphicData uri="http://schemas.openxmlformats.org/drawingml/2006/table">
            <a:tbl>
              <a:tblPr/>
              <a:tblGrid>
                <a:gridCol w="708696">
                  <a:extLst>
                    <a:ext uri="{9D8B030D-6E8A-4147-A177-3AD203B41FA5}">
                      <a16:colId xmlns:a16="http://schemas.microsoft.com/office/drawing/2014/main" val="83466503"/>
                    </a:ext>
                  </a:extLst>
                </a:gridCol>
                <a:gridCol w="1773040">
                  <a:extLst>
                    <a:ext uri="{9D8B030D-6E8A-4147-A177-3AD203B41FA5}">
                      <a16:colId xmlns:a16="http://schemas.microsoft.com/office/drawing/2014/main" val="3821639449"/>
                    </a:ext>
                  </a:extLst>
                </a:gridCol>
                <a:gridCol w="1773040">
                  <a:extLst>
                    <a:ext uri="{9D8B030D-6E8A-4147-A177-3AD203B41FA5}">
                      <a16:colId xmlns:a16="http://schemas.microsoft.com/office/drawing/2014/main" val="2517394852"/>
                    </a:ext>
                  </a:extLst>
                </a:gridCol>
                <a:gridCol w="1387106">
                  <a:extLst>
                    <a:ext uri="{9D8B030D-6E8A-4147-A177-3AD203B41FA5}">
                      <a16:colId xmlns:a16="http://schemas.microsoft.com/office/drawing/2014/main" val="2324401691"/>
                    </a:ext>
                  </a:extLst>
                </a:gridCol>
                <a:gridCol w="1963693">
                  <a:extLst>
                    <a:ext uri="{9D8B030D-6E8A-4147-A177-3AD203B41FA5}">
                      <a16:colId xmlns:a16="http://schemas.microsoft.com/office/drawing/2014/main" val="3384145850"/>
                    </a:ext>
                  </a:extLst>
                </a:gridCol>
              </a:tblGrid>
              <a:tr h="1028700">
                <a:tc>
                  <a:txBody>
                    <a:bodyPr/>
                    <a:lstStyle/>
                    <a:p>
                      <a:pPr marL="0" marR="0" algn="just">
                        <a:lnSpc>
                          <a:spcPct val="115000"/>
                        </a:lnSpc>
                        <a:spcBef>
                          <a:spcPts val="0"/>
                        </a:spcBef>
                        <a:spcAft>
                          <a:spcPts val="0"/>
                        </a:spcAft>
                      </a:pPr>
                      <a:r>
                        <a:rPr lang="en-US" sz="2000" b="1" dirty="0" err="1">
                          <a:latin typeface="Times New Roman"/>
                          <a:ea typeface="Calibri"/>
                          <a:cs typeface="Times New Roman"/>
                        </a:rPr>
                        <a:t>Sl</a:t>
                      </a:r>
                      <a:r>
                        <a:rPr lang="en-US" sz="2000" b="1" dirty="0">
                          <a:latin typeface="Times New Roman"/>
                          <a:ea typeface="Calibri"/>
                          <a:cs typeface="Times New Roman"/>
                        </a:rPr>
                        <a:t> no </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 of water</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Volume of water in</a:t>
                      </a:r>
                      <a:r>
                        <a:rPr lang="en-US" sz="2000" b="1" baseline="0" dirty="0" smtClean="0">
                          <a:latin typeface="Times New Roman"/>
                          <a:ea typeface="Calibri"/>
                          <a:cs typeface="Times New Roman"/>
                        </a:rPr>
                        <a:t> ml</a:t>
                      </a:r>
                      <a:endParaRPr lang="en-US" sz="2000" b="1" dirty="0" smtClean="0">
                        <a:latin typeface="Times New Roman"/>
                        <a:ea typeface="Calibri"/>
                        <a:cs typeface="Times New Roman"/>
                      </a:endParaRPr>
                    </a:p>
                    <a:p>
                      <a:pPr marL="0" marR="0" algn="just">
                        <a:lnSpc>
                          <a:spcPct val="115000"/>
                        </a:lnSpc>
                        <a:spcBef>
                          <a:spcPts val="0"/>
                        </a:spcBef>
                        <a:spcAft>
                          <a:spcPts val="0"/>
                        </a:spcAft>
                      </a:pPr>
                      <a:endParaRPr lang="en-US" sz="2000" b="1" dirty="0" smtClean="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Height of sand</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b="1" dirty="0" smtClean="0">
                          <a:latin typeface="Times New Roman"/>
                          <a:ea typeface="Calibri"/>
                          <a:cs typeface="Times New Roman"/>
                        </a:rPr>
                        <a:t>Page bulking</a:t>
                      </a:r>
                    </a:p>
                    <a:p>
                      <a:pPr marL="0" marR="0" algn="l">
                        <a:lnSpc>
                          <a:spcPct val="115000"/>
                        </a:lnSpc>
                        <a:spcBef>
                          <a:spcPts val="0"/>
                        </a:spcBef>
                        <a:spcAft>
                          <a:spcPts val="0"/>
                        </a:spcAft>
                      </a:pPr>
                      <a:r>
                        <a:rPr lang="en-US" sz="2000" b="1" dirty="0" smtClean="0">
                          <a:latin typeface="Times New Roman"/>
                          <a:ea typeface="Calibri"/>
                          <a:cs typeface="Times New Roman"/>
                        </a:rPr>
                        <a:t>H2-H1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209549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05531082"/>
              </p:ext>
            </p:extLst>
          </p:nvPr>
        </p:nvGraphicFramePr>
        <p:xfrm>
          <a:off x="873399" y="2696846"/>
          <a:ext cx="7605575" cy="350520"/>
        </p:xfrm>
        <a:graphic>
          <a:graphicData uri="http://schemas.openxmlformats.org/drawingml/2006/table">
            <a:tbl>
              <a:tblPr/>
              <a:tblGrid>
                <a:gridCol w="708696">
                  <a:extLst>
                    <a:ext uri="{9D8B030D-6E8A-4147-A177-3AD203B41FA5}">
                      <a16:colId xmlns:a16="http://schemas.microsoft.com/office/drawing/2014/main" val="3881474686"/>
                    </a:ext>
                  </a:extLst>
                </a:gridCol>
                <a:gridCol w="1773040">
                  <a:extLst>
                    <a:ext uri="{9D8B030D-6E8A-4147-A177-3AD203B41FA5}">
                      <a16:colId xmlns:a16="http://schemas.microsoft.com/office/drawing/2014/main" val="3205938922"/>
                    </a:ext>
                  </a:extLst>
                </a:gridCol>
                <a:gridCol w="1773040">
                  <a:extLst>
                    <a:ext uri="{9D8B030D-6E8A-4147-A177-3AD203B41FA5}">
                      <a16:colId xmlns:a16="http://schemas.microsoft.com/office/drawing/2014/main" val="1484089499"/>
                    </a:ext>
                  </a:extLst>
                </a:gridCol>
                <a:gridCol w="1387106">
                  <a:extLst>
                    <a:ext uri="{9D8B030D-6E8A-4147-A177-3AD203B41FA5}">
                      <a16:colId xmlns:a16="http://schemas.microsoft.com/office/drawing/2014/main" val="1485921050"/>
                    </a:ext>
                  </a:extLst>
                </a:gridCol>
                <a:gridCol w="1963693">
                  <a:extLst>
                    <a:ext uri="{9D8B030D-6E8A-4147-A177-3AD203B41FA5}">
                      <a16:colId xmlns:a16="http://schemas.microsoft.com/office/drawing/2014/main" val="4061926984"/>
                    </a:ext>
                  </a:extLst>
                </a:gridCol>
              </a:tblGrid>
              <a:tr h="350520">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375</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25</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8693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92973956"/>
              </p:ext>
            </p:extLst>
          </p:nvPr>
        </p:nvGraphicFramePr>
        <p:xfrm>
          <a:off x="878887" y="3047365"/>
          <a:ext cx="7605576" cy="350520"/>
        </p:xfrm>
        <a:graphic>
          <a:graphicData uri="http://schemas.openxmlformats.org/drawingml/2006/table">
            <a:tbl>
              <a:tblPr/>
              <a:tblGrid>
                <a:gridCol w="708696">
                  <a:extLst>
                    <a:ext uri="{9D8B030D-6E8A-4147-A177-3AD203B41FA5}">
                      <a16:colId xmlns:a16="http://schemas.microsoft.com/office/drawing/2014/main" val="535272398"/>
                    </a:ext>
                  </a:extLst>
                </a:gridCol>
                <a:gridCol w="1773040">
                  <a:extLst>
                    <a:ext uri="{9D8B030D-6E8A-4147-A177-3AD203B41FA5}">
                      <a16:colId xmlns:a16="http://schemas.microsoft.com/office/drawing/2014/main" val="1976654782"/>
                    </a:ext>
                  </a:extLst>
                </a:gridCol>
                <a:gridCol w="1773040">
                  <a:extLst>
                    <a:ext uri="{9D8B030D-6E8A-4147-A177-3AD203B41FA5}">
                      <a16:colId xmlns:a16="http://schemas.microsoft.com/office/drawing/2014/main" val="3134006362"/>
                    </a:ext>
                  </a:extLst>
                </a:gridCol>
                <a:gridCol w="1387106">
                  <a:extLst>
                    <a:ext uri="{9D8B030D-6E8A-4147-A177-3AD203B41FA5}">
                      <a16:colId xmlns:a16="http://schemas.microsoft.com/office/drawing/2014/main" val="2567732892"/>
                    </a:ext>
                  </a:extLst>
                </a:gridCol>
                <a:gridCol w="1963694">
                  <a:extLst>
                    <a:ext uri="{9D8B030D-6E8A-4147-A177-3AD203B41FA5}">
                      <a16:colId xmlns:a16="http://schemas.microsoft.com/office/drawing/2014/main" val="1684655889"/>
                    </a:ext>
                  </a:extLst>
                </a:gridCol>
              </a:tblGrid>
              <a:tr h="333058">
                <a:tc>
                  <a:txBody>
                    <a:bodyPr/>
                    <a:lstStyle/>
                    <a:p>
                      <a:pPr marL="0" marR="0" algn="just">
                        <a:lnSpc>
                          <a:spcPct val="115000"/>
                        </a:lnSpc>
                        <a:spcBef>
                          <a:spcPts val="0"/>
                        </a:spcBef>
                        <a:spcAft>
                          <a:spcPts val="0"/>
                        </a:spcAft>
                      </a:pPr>
                      <a:r>
                        <a:rPr lang="en-US" sz="2000" b="1">
                          <a:latin typeface="Times New Roman"/>
                          <a:ea typeface="Calibri"/>
                          <a:cs typeface="Times New Roman"/>
                        </a:rPr>
                        <a:t>2</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390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26715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61501248"/>
              </p:ext>
            </p:extLst>
          </p:nvPr>
        </p:nvGraphicFramePr>
        <p:xfrm>
          <a:off x="878887" y="3380423"/>
          <a:ext cx="7605575" cy="350520"/>
        </p:xfrm>
        <a:graphic>
          <a:graphicData uri="http://schemas.openxmlformats.org/drawingml/2006/table">
            <a:tbl>
              <a:tblPr/>
              <a:tblGrid>
                <a:gridCol w="708696">
                  <a:extLst>
                    <a:ext uri="{9D8B030D-6E8A-4147-A177-3AD203B41FA5}">
                      <a16:colId xmlns:a16="http://schemas.microsoft.com/office/drawing/2014/main" val="1255313411"/>
                    </a:ext>
                  </a:extLst>
                </a:gridCol>
                <a:gridCol w="1773040">
                  <a:extLst>
                    <a:ext uri="{9D8B030D-6E8A-4147-A177-3AD203B41FA5}">
                      <a16:colId xmlns:a16="http://schemas.microsoft.com/office/drawing/2014/main" val="3237153493"/>
                    </a:ext>
                  </a:extLst>
                </a:gridCol>
                <a:gridCol w="1773040">
                  <a:extLst>
                    <a:ext uri="{9D8B030D-6E8A-4147-A177-3AD203B41FA5}">
                      <a16:colId xmlns:a16="http://schemas.microsoft.com/office/drawing/2014/main" val="547210634"/>
                    </a:ext>
                  </a:extLst>
                </a:gridCol>
                <a:gridCol w="1387106">
                  <a:extLst>
                    <a:ext uri="{9D8B030D-6E8A-4147-A177-3AD203B41FA5}">
                      <a16:colId xmlns:a16="http://schemas.microsoft.com/office/drawing/2014/main" val="4209184609"/>
                    </a:ext>
                  </a:extLst>
                </a:gridCol>
                <a:gridCol w="1963693">
                  <a:extLst>
                    <a:ext uri="{9D8B030D-6E8A-4147-A177-3AD203B41FA5}">
                      <a16:colId xmlns:a16="http://schemas.microsoft.com/office/drawing/2014/main" val="1100769798"/>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3</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410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36</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84836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6363003"/>
              </p:ext>
            </p:extLst>
          </p:nvPr>
        </p:nvGraphicFramePr>
        <p:xfrm>
          <a:off x="878887" y="3730943"/>
          <a:ext cx="7605575" cy="350520"/>
        </p:xfrm>
        <a:graphic>
          <a:graphicData uri="http://schemas.openxmlformats.org/drawingml/2006/table">
            <a:tbl>
              <a:tblPr/>
              <a:tblGrid>
                <a:gridCol w="708696">
                  <a:extLst>
                    <a:ext uri="{9D8B030D-6E8A-4147-A177-3AD203B41FA5}">
                      <a16:colId xmlns:a16="http://schemas.microsoft.com/office/drawing/2014/main" val="2723509892"/>
                    </a:ext>
                  </a:extLst>
                </a:gridCol>
                <a:gridCol w="1773040">
                  <a:extLst>
                    <a:ext uri="{9D8B030D-6E8A-4147-A177-3AD203B41FA5}">
                      <a16:colId xmlns:a16="http://schemas.microsoft.com/office/drawing/2014/main" val="955616713"/>
                    </a:ext>
                  </a:extLst>
                </a:gridCol>
                <a:gridCol w="1773040">
                  <a:extLst>
                    <a:ext uri="{9D8B030D-6E8A-4147-A177-3AD203B41FA5}">
                      <a16:colId xmlns:a16="http://schemas.microsoft.com/office/drawing/2014/main" val="3220350169"/>
                    </a:ext>
                  </a:extLst>
                </a:gridCol>
                <a:gridCol w="1387106">
                  <a:extLst>
                    <a:ext uri="{9D8B030D-6E8A-4147-A177-3AD203B41FA5}">
                      <a16:colId xmlns:a16="http://schemas.microsoft.com/office/drawing/2014/main" val="1406758827"/>
                    </a:ext>
                  </a:extLst>
                </a:gridCol>
                <a:gridCol w="1963693">
                  <a:extLst>
                    <a:ext uri="{9D8B030D-6E8A-4147-A177-3AD203B41FA5}">
                      <a16:colId xmlns:a16="http://schemas.microsoft.com/office/drawing/2014/main" val="966206601"/>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4</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440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46</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87877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45401828"/>
              </p:ext>
            </p:extLst>
          </p:nvPr>
        </p:nvGraphicFramePr>
        <p:xfrm>
          <a:off x="878887" y="4081463"/>
          <a:ext cx="7605575" cy="350520"/>
        </p:xfrm>
        <a:graphic>
          <a:graphicData uri="http://schemas.openxmlformats.org/drawingml/2006/table">
            <a:tbl>
              <a:tblPr/>
              <a:tblGrid>
                <a:gridCol w="708696">
                  <a:extLst>
                    <a:ext uri="{9D8B030D-6E8A-4147-A177-3AD203B41FA5}">
                      <a16:colId xmlns:a16="http://schemas.microsoft.com/office/drawing/2014/main" val="1701217258"/>
                    </a:ext>
                  </a:extLst>
                </a:gridCol>
                <a:gridCol w="1773040">
                  <a:extLst>
                    <a:ext uri="{9D8B030D-6E8A-4147-A177-3AD203B41FA5}">
                      <a16:colId xmlns:a16="http://schemas.microsoft.com/office/drawing/2014/main" val="1793071817"/>
                    </a:ext>
                  </a:extLst>
                </a:gridCol>
                <a:gridCol w="1773040">
                  <a:extLst>
                    <a:ext uri="{9D8B030D-6E8A-4147-A177-3AD203B41FA5}">
                      <a16:colId xmlns:a16="http://schemas.microsoft.com/office/drawing/2014/main" val="751879561"/>
                    </a:ext>
                  </a:extLst>
                </a:gridCol>
                <a:gridCol w="1387106">
                  <a:extLst>
                    <a:ext uri="{9D8B030D-6E8A-4147-A177-3AD203B41FA5}">
                      <a16:colId xmlns:a16="http://schemas.microsoft.com/office/drawing/2014/main" val="1888828917"/>
                    </a:ext>
                  </a:extLst>
                </a:gridCol>
                <a:gridCol w="1963693">
                  <a:extLst>
                    <a:ext uri="{9D8B030D-6E8A-4147-A177-3AD203B41FA5}">
                      <a16:colId xmlns:a16="http://schemas.microsoft.com/office/drawing/2014/main" val="3898900764"/>
                    </a:ext>
                  </a:extLst>
                </a:gridCol>
              </a:tblGrid>
              <a:tr h="342900">
                <a:tc>
                  <a:txBody>
                    <a:bodyPr/>
                    <a:lstStyle/>
                    <a:p>
                      <a:pPr marL="0" marR="0" algn="just">
                        <a:lnSpc>
                          <a:spcPct val="115000"/>
                        </a:lnSpc>
                        <a:spcBef>
                          <a:spcPts val="0"/>
                        </a:spcBef>
                        <a:spcAft>
                          <a:spcPts val="0"/>
                        </a:spcAft>
                      </a:pPr>
                      <a:r>
                        <a:rPr lang="en-US" sz="2000" b="1" dirty="0">
                          <a:latin typeface="Times New Roman"/>
                          <a:ea typeface="Calibri"/>
                          <a:cs typeface="Times New Roman"/>
                        </a:rPr>
                        <a:t>5</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390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7708744"/>
                  </a:ext>
                </a:extLst>
              </a:tr>
            </a:tbl>
          </a:graphicData>
        </a:graphic>
      </p:graphicFrame>
      <p:cxnSp>
        <p:nvCxnSpPr>
          <p:cNvPr id="13" name="Straight Connector 12"/>
          <p:cNvCxnSpPr/>
          <p:nvPr/>
        </p:nvCxnSpPr>
        <p:spPr>
          <a:xfrm>
            <a:off x="6550269" y="2329961"/>
            <a:ext cx="764931"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14"/>
          <p:cNvSpPr/>
          <p:nvPr/>
        </p:nvSpPr>
        <p:spPr>
          <a:xfrm>
            <a:off x="6692925" y="2328489"/>
            <a:ext cx="479618" cy="410882"/>
          </a:xfrm>
          <a:prstGeom prst="rect">
            <a:avLst/>
          </a:prstGeom>
        </p:spPr>
        <p:txBody>
          <a:bodyPr wrap="none">
            <a:spAutoFit/>
          </a:bodyPr>
          <a:lstStyle/>
          <a:p>
            <a:pPr algn="just">
              <a:lnSpc>
                <a:spcPct val="115000"/>
              </a:lnSpc>
            </a:pPr>
            <a:r>
              <a:rPr lang="en-US" b="1" dirty="0">
                <a:latin typeface="Times New Roman"/>
                <a:ea typeface="Calibri"/>
                <a:cs typeface="Times New Roman"/>
              </a:rPr>
              <a:t>H1</a:t>
            </a:r>
            <a:endParaRPr lang="en-US" dirty="0">
              <a:latin typeface="Calibri"/>
              <a:ea typeface="Calibri"/>
              <a:cs typeface="Times New Roman"/>
            </a:endParaRPr>
          </a:p>
        </p:txBody>
      </p:sp>
      <p:sp>
        <p:nvSpPr>
          <p:cNvPr id="16" name="Rectangle 15"/>
          <p:cNvSpPr/>
          <p:nvPr/>
        </p:nvSpPr>
        <p:spPr>
          <a:xfrm>
            <a:off x="7253499" y="2157095"/>
            <a:ext cx="646331" cy="369332"/>
          </a:xfrm>
          <a:prstGeom prst="rect">
            <a:avLst/>
          </a:prstGeom>
        </p:spPr>
        <p:txBody>
          <a:bodyPr wrap="none">
            <a:spAutoFit/>
          </a:bodyPr>
          <a:lstStyle/>
          <a:p>
            <a:r>
              <a:rPr lang="en-US" b="1" dirty="0">
                <a:latin typeface="Times New Roman"/>
                <a:ea typeface="Calibri"/>
                <a:cs typeface="Times New Roman"/>
              </a:rPr>
              <a:t>*100</a:t>
            </a:r>
            <a:endParaRPr lang="en-IN" dirty="0"/>
          </a:p>
        </p:txBody>
      </p:sp>
      <p:graphicFrame>
        <p:nvGraphicFramePr>
          <p:cNvPr id="17" name="Table 16"/>
          <p:cNvGraphicFramePr>
            <a:graphicFrameLocks noGrp="1"/>
          </p:cNvGraphicFramePr>
          <p:nvPr>
            <p:extLst>
              <p:ext uri="{D42A27DB-BD31-4B8C-83A1-F6EECF244321}">
                <p14:modId xmlns:p14="http://schemas.microsoft.com/office/powerpoint/2010/main" val="4044862103"/>
              </p:ext>
            </p:extLst>
          </p:nvPr>
        </p:nvGraphicFramePr>
        <p:xfrm>
          <a:off x="878886" y="4422530"/>
          <a:ext cx="7605575" cy="350520"/>
        </p:xfrm>
        <a:graphic>
          <a:graphicData uri="http://schemas.openxmlformats.org/drawingml/2006/table">
            <a:tbl>
              <a:tblPr/>
              <a:tblGrid>
                <a:gridCol w="708696">
                  <a:extLst>
                    <a:ext uri="{9D8B030D-6E8A-4147-A177-3AD203B41FA5}">
                      <a16:colId xmlns:a16="http://schemas.microsoft.com/office/drawing/2014/main" val="1570996373"/>
                    </a:ext>
                  </a:extLst>
                </a:gridCol>
                <a:gridCol w="1773040">
                  <a:extLst>
                    <a:ext uri="{9D8B030D-6E8A-4147-A177-3AD203B41FA5}">
                      <a16:colId xmlns:a16="http://schemas.microsoft.com/office/drawing/2014/main" val="381197851"/>
                    </a:ext>
                  </a:extLst>
                </a:gridCol>
                <a:gridCol w="1773040">
                  <a:extLst>
                    <a:ext uri="{9D8B030D-6E8A-4147-A177-3AD203B41FA5}">
                      <a16:colId xmlns:a16="http://schemas.microsoft.com/office/drawing/2014/main" val="2205920694"/>
                    </a:ext>
                  </a:extLst>
                </a:gridCol>
                <a:gridCol w="1387106">
                  <a:extLst>
                    <a:ext uri="{9D8B030D-6E8A-4147-A177-3AD203B41FA5}">
                      <a16:colId xmlns:a16="http://schemas.microsoft.com/office/drawing/2014/main" val="2745432086"/>
                    </a:ext>
                  </a:extLst>
                </a:gridCol>
                <a:gridCol w="1963693">
                  <a:extLst>
                    <a:ext uri="{9D8B030D-6E8A-4147-A177-3AD203B41FA5}">
                      <a16:colId xmlns:a16="http://schemas.microsoft.com/office/drawing/2014/main" val="888086531"/>
                    </a:ext>
                  </a:extLst>
                </a:gridCol>
              </a:tblGrid>
              <a:tr h="345684">
                <a:tc>
                  <a:txBody>
                    <a:bodyPr/>
                    <a:lstStyle/>
                    <a:p>
                      <a:pPr marL="0" marR="0" algn="just">
                        <a:lnSpc>
                          <a:spcPct val="115000"/>
                        </a:lnSpc>
                        <a:spcBef>
                          <a:spcPts val="0"/>
                        </a:spcBef>
                        <a:spcAft>
                          <a:spcPts val="0"/>
                        </a:spcAft>
                      </a:pPr>
                      <a:r>
                        <a:rPr lang="en-US" sz="2000" b="1" dirty="0">
                          <a:latin typeface="Times New Roman"/>
                          <a:ea typeface="Calibri"/>
                          <a:cs typeface="Times New Roman"/>
                        </a:rPr>
                        <a:t>6</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10</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345</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15</a:t>
                      </a:r>
                      <a:endParaRPr lang="en-US"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9280"/>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7814" y="478597"/>
            <a:ext cx="2493223" cy="290182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815" y="3587262"/>
            <a:ext cx="2493223" cy="2679321"/>
          </a:xfrm>
          <a:prstGeom prst="rect">
            <a:avLst/>
          </a:prstGeom>
        </p:spPr>
      </p:pic>
    </p:spTree>
    <p:extLst>
      <p:ext uri="{BB962C8B-B14F-4D97-AF65-F5344CB8AC3E}">
        <p14:creationId xmlns:p14="http://schemas.microsoft.com/office/powerpoint/2010/main" val="386097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7760" y="6483594"/>
            <a:ext cx="1013932"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204232" y="648359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19</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843885853"/>
              </p:ext>
            </p:extLst>
          </p:nvPr>
        </p:nvGraphicFramePr>
        <p:xfrm>
          <a:off x="720969" y="1833910"/>
          <a:ext cx="7509836" cy="4101084"/>
        </p:xfrm>
        <a:graphic>
          <a:graphicData uri="http://schemas.openxmlformats.org/drawingml/2006/table">
            <a:tbl>
              <a:tblPr/>
              <a:tblGrid>
                <a:gridCol w="426798">
                  <a:extLst>
                    <a:ext uri="{9D8B030D-6E8A-4147-A177-3AD203B41FA5}">
                      <a16:colId xmlns:a16="http://schemas.microsoft.com/office/drawing/2014/main" val="3065641503"/>
                    </a:ext>
                  </a:extLst>
                </a:gridCol>
                <a:gridCol w="1380284">
                  <a:extLst>
                    <a:ext uri="{9D8B030D-6E8A-4147-A177-3AD203B41FA5}">
                      <a16:colId xmlns:a16="http://schemas.microsoft.com/office/drawing/2014/main" val="998065320"/>
                    </a:ext>
                  </a:extLst>
                </a:gridCol>
                <a:gridCol w="1412068">
                  <a:extLst>
                    <a:ext uri="{9D8B030D-6E8A-4147-A177-3AD203B41FA5}">
                      <a16:colId xmlns:a16="http://schemas.microsoft.com/office/drawing/2014/main" val="3435775265"/>
                    </a:ext>
                  </a:extLst>
                </a:gridCol>
                <a:gridCol w="1565533">
                  <a:extLst>
                    <a:ext uri="{9D8B030D-6E8A-4147-A177-3AD203B41FA5}">
                      <a16:colId xmlns:a16="http://schemas.microsoft.com/office/drawing/2014/main" val="2029340798"/>
                    </a:ext>
                  </a:extLst>
                </a:gridCol>
                <a:gridCol w="1439310">
                  <a:extLst>
                    <a:ext uri="{9D8B030D-6E8A-4147-A177-3AD203B41FA5}">
                      <a16:colId xmlns:a16="http://schemas.microsoft.com/office/drawing/2014/main" val="355118756"/>
                    </a:ext>
                  </a:extLst>
                </a:gridCol>
                <a:gridCol w="1285843">
                  <a:extLst>
                    <a:ext uri="{9D8B030D-6E8A-4147-A177-3AD203B41FA5}">
                      <a16:colId xmlns:a16="http://schemas.microsoft.com/office/drawing/2014/main" val="1456049548"/>
                    </a:ext>
                  </a:extLst>
                </a:gridCol>
              </a:tblGrid>
              <a:tr h="809154">
                <a:tc>
                  <a:txBody>
                    <a:bodyPr/>
                    <a:lstStyle/>
                    <a:p>
                      <a:pPr marL="0" marR="0" algn="just">
                        <a:lnSpc>
                          <a:spcPct val="115000"/>
                        </a:lnSpc>
                        <a:spcBef>
                          <a:spcPts val="0"/>
                        </a:spcBef>
                        <a:spcAft>
                          <a:spcPts val="0"/>
                        </a:spcAft>
                      </a:pPr>
                      <a:r>
                        <a:rPr lang="en-US" sz="1800" b="1" dirty="0" err="1">
                          <a:latin typeface="Times New Roman"/>
                          <a:ea typeface="Calibri"/>
                          <a:cs typeface="Times New Roman"/>
                        </a:rPr>
                        <a:t>Sl</a:t>
                      </a:r>
                      <a:r>
                        <a:rPr lang="en-US" sz="1800" b="1" dirty="0">
                          <a:latin typeface="Times New Roman"/>
                          <a:ea typeface="Calibri"/>
                          <a:cs typeface="Times New Roman"/>
                        </a:rPr>
                        <a:t> no</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IS Sieve(mm,µ)</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Retained(g 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 </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Weight</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Retained(gm)</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Passing(%)</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275881"/>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80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1664579"/>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40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921884"/>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20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3.03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97</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4749398"/>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16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33.33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952419"/>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12.5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1286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42.86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78.86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21.14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595827"/>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10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441</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14.7</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93.56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6.44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527855"/>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7</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6.3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96.96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3.04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730322"/>
                  </a:ext>
                </a:extLst>
              </a:tr>
              <a:tr h="275541">
                <a:tc>
                  <a:txBody>
                    <a:bodyPr/>
                    <a:lstStyle/>
                    <a:p>
                      <a:pPr marL="0" marR="0" algn="just">
                        <a:lnSpc>
                          <a:spcPct val="115000"/>
                        </a:lnSpc>
                        <a:spcBef>
                          <a:spcPts val="0"/>
                        </a:spcBef>
                        <a:spcAft>
                          <a:spcPts val="0"/>
                        </a:spcAft>
                      </a:pPr>
                      <a:r>
                        <a:rPr lang="en-US" sz="1800" b="1">
                          <a:latin typeface="Times New Roman"/>
                          <a:ea typeface="Calibri"/>
                          <a:cs typeface="Times New Roman"/>
                        </a:rPr>
                        <a:t>8</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4.75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60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98.96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1.04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943518"/>
                  </a:ext>
                </a:extLst>
              </a:tr>
              <a:tr h="275541">
                <a:tc>
                  <a:txBody>
                    <a:bodyPr/>
                    <a:lstStyle/>
                    <a:p>
                      <a:endParaRPr lang="en-IN"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000" b="1" dirty="0" smtClean="0">
                          <a:latin typeface="Times New Roman" panose="02020603050405020304" pitchFamily="18" charset="0"/>
                          <a:cs typeface="Times New Roman" panose="02020603050405020304" pitchFamily="18" charset="0"/>
                        </a:rPr>
                        <a:t>Pan</a:t>
                      </a:r>
                      <a:endParaRPr lang="en-IN" sz="2000" b="1" dirty="0">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20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99.56</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Calibri"/>
                          <a:ea typeface="Calibri"/>
                          <a:cs typeface="Times New Roman"/>
                        </a:rPr>
                        <a:t>0.44</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0440219"/>
                  </a:ext>
                </a:extLst>
              </a:tr>
              <a:tr h="275541">
                <a:tc>
                  <a:txBody>
                    <a:bodyPr/>
                    <a:lstStyle/>
                    <a:p>
                      <a:endParaRPr lang="en-IN"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IN"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5671330"/>
                  </a:ext>
                </a:extLst>
              </a:tr>
            </a:tbl>
          </a:graphicData>
        </a:graphic>
      </p:graphicFrame>
      <p:sp>
        <p:nvSpPr>
          <p:cNvPr id="6" name="Rectangle 5"/>
          <p:cNvSpPr/>
          <p:nvPr/>
        </p:nvSpPr>
        <p:spPr>
          <a:xfrm>
            <a:off x="2126890" y="0"/>
            <a:ext cx="7951985" cy="707886"/>
          </a:xfrm>
          <a:prstGeom prst="rect">
            <a:avLst/>
          </a:prstGeom>
        </p:spPr>
        <p:txBody>
          <a:bodyPr wrap="none">
            <a:spAutoFit/>
          </a:bodyPr>
          <a:lstStyle/>
          <a:p>
            <a:r>
              <a:rPr lang="en-US" sz="4000" b="1" i="1" u="sng" dirty="0">
                <a:latin typeface="Times New Roman" panose="02020603050405020304" pitchFamily="18" charset="0"/>
                <a:cs typeface="Times New Roman" panose="02020603050405020304" pitchFamily="18" charset="0"/>
              </a:rPr>
              <a:t>TESTS ON </a:t>
            </a:r>
            <a:r>
              <a:rPr lang="en-US" sz="4000" b="1" i="1" u="sng" dirty="0" smtClean="0">
                <a:latin typeface="Times New Roman" panose="02020603050405020304" pitchFamily="18" charset="0"/>
                <a:cs typeface="Times New Roman" panose="02020603050405020304" pitchFamily="18" charset="0"/>
              </a:rPr>
              <a:t>COARSE </a:t>
            </a:r>
            <a:r>
              <a:rPr lang="en-US" sz="4000" b="1" i="1" u="sng" dirty="0">
                <a:latin typeface="Times New Roman" panose="02020603050405020304" pitchFamily="18" charset="0"/>
                <a:cs typeface="Times New Roman" panose="02020603050405020304" pitchFamily="18" charset="0"/>
              </a:rPr>
              <a:t>AGGREGATE</a:t>
            </a:r>
            <a:endParaRPr lang="en-IN" sz="4000" dirty="0"/>
          </a:p>
        </p:txBody>
      </p:sp>
      <p:sp>
        <p:nvSpPr>
          <p:cNvPr id="7" name="Rectangle 6"/>
          <p:cNvSpPr/>
          <p:nvPr/>
        </p:nvSpPr>
        <p:spPr>
          <a:xfrm>
            <a:off x="584631" y="818247"/>
            <a:ext cx="10503763" cy="1015663"/>
          </a:xfrm>
          <a:prstGeom prst="rect">
            <a:avLst/>
          </a:prstGeom>
        </p:spPr>
        <p:txBody>
          <a:bodyPr wrap="square">
            <a:spAutoFit/>
          </a:bodyPr>
          <a:lstStyle/>
          <a:p>
            <a:pPr marL="342900" lvl="0" indent="-342900" fontAlgn="base">
              <a:lnSpc>
                <a:spcPct val="150000"/>
              </a:lnSpc>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Fineness modulus of </a:t>
            </a:r>
            <a:r>
              <a:rPr lang="en-US" sz="2000" b="1" dirty="0" smtClean="0">
                <a:latin typeface="Times New Roman" pitchFamily="18" charset="0"/>
                <a:ea typeface="Calibri" pitchFamily="34" charset="0"/>
                <a:cs typeface="Times New Roman" pitchFamily="18" charset="0"/>
              </a:rPr>
              <a:t>coarse </a:t>
            </a:r>
            <a:r>
              <a:rPr lang="en-US" sz="2000" b="1" dirty="0">
                <a:latin typeface="Times New Roman" pitchFamily="18" charset="0"/>
                <a:ea typeface="Calibri" pitchFamily="34" charset="0"/>
                <a:cs typeface="Times New Roman" pitchFamily="18" charset="0"/>
              </a:rPr>
              <a:t>aggregate.</a:t>
            </a:r>
          </a:p>
          <a:p>
            <a:pPr lvl="0" fontAlgn="base">
              <a:lnSpc>
                <a:spcPct val="150000"/>
              </a:lnSpc>
              <a:spcBef>
                <a:spcPct val="0"/>
              </a:spcBef>
              <a:spcAft>
                <a:spcPct val="0"/>
              </a:spcAft>
            </a:pPr>
            <a:r>
              <a:rPr lang="en-US" sz="2000" b="1" dirty="0" smtClean="0">
                <a:latin typeface="Times New Roman" pitchFamily="18" charset="0"/>
                <a:ea typeface="Calibri" pitchFamily="34" charset="0"/>
                <a:cs typeface="Times New Roman" pitchFamily="18" charset="0"/>
              </a:rPr>
              <a:t>     Weight of aggregate = 3 kg.</a:t>
            </a:r>
            <a:endParaRPr lang="en-US" sz="2000" dirty="0">
              <a:latin typeface="Arial" pitchFamily="34" charset="0"/>
              <a:cs typeface="Arial"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693" y="818248"/>
            <a:ext cx="2600318" cy="253162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188" y="3596714"/>
            <a:ext cx="2600823" cy="2487355"/>
          </a:xfrm>
          <a:prstGeom prst="rect">
            <a:avLst/>
          </a:prstGeom>
        </p:spPr>
      </p:pic>
      <p:sp>
        <p:nvSpPr>
          <p:cNvPr id="10" name="Rectangle 9"/>
          <p:cNvSpPr/>
          <p:nvPr/>
        </p:nvSpPr>
        <p:spPr>
          <a:xfrm>
            <a:off x="688483" y="5755988"/>
            <a:ext cx="4422044" cy="507831"/>
          </a:xfrm>
          <a:prstGeom prst="rect">
            <a:avLst/>
          </a:prstGeom>
        </p:spPr>
        <p:txBody>
          <a:bodyPr wrap="none">
            <a:spAutoFit/>
          </a:bodyPr>
          <a:lstStyle/>
          <a:p>
            <a:pPr lvl="0" fontAlgn="base">
              <a:lnSpc>
                <a:spcPct val="150000"/>
              </a:lnSpc>
              <a:spcBef>
                <a:spcPct val="0"/>
              </a:spcBef>
              <a:spcAft>
                <a:spcPct val="0"/>
              </a:spcAft>
            </a:pPr>
            <a:r>
              <a:rPr lang="en-US" b="1" dirty="0" smtClean="0">
                <a:latin typeface="Times New Roman" pitchFamily="18" charset="0"/>
                <a:ea typeface="Calibri" pitchFamily="34" charset="0"/>
                <a:cs typeface="Times New Roman" pitchFamily="18" charset="0"/>
              </a:rPr>
              <a:t>Fineness modulus of coarse aggregate= 7.1 </a:t>
            </a:r>
            <a:endParaRPr lang="en-US" dirty="0">
              <a:latin typeface="Arial" pitchFamily="34" charset="0"/>
              <a:cs typeface="Arial" pitchFamily="34" charset="0"/>
            </a:endParaRPr>
          </a:p>
        </p:txBody>
      </p:sp>
    </p:spTree>
    <p:extLst>
      <p:ext uri="{BB962C8B-B14F-4D97-AF65-F5344CB8AC3E}">
        <p14:creationId xmlns:p14="http://schemas.microsoft.com/office/powerpoint/2010/main" val="1995388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8739-F888-46BE-8C73-D4721B09BBF6}"/>
              </a:ext>
            </a:extLst>
          </p:cNvPr>
          <p:cNvSpPr>
            <a:spLocks noGrp="1"/>
          </p:cNvSpPr>
          <p:nvPr>
            <p:ph type="title"/>
          </p:nvPr>
        </p:nvSpPr>
        <p:spPr>
          <a:xfrm>
            <a:off x="-25831" y="12059"/>
            <a:ext cx="12192000" cy="1245549"/>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CONTENTS</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FC88AA-58B1-4057-9506-A5F92FE9D574}"/>
              </a:ext>
            </a:extLst>
          </p:cNvPr>
          <p:cNvSpPr>
            <a:spLocks noGrp="1"/>
          </p:cNvSpPr>
          <p:nvPr>
            <p:ph idx="1"/>
          </p:nvPr>
        </p:nvSpPr>
        <p:spPr/>
        <p:txBody>
          <a:bodyPr>
            <a:noAutofit/>
          </a:bodyPr>
          <a:lstStyle/>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ABSTRACT </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INTRODUCTION</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LITERATURE</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MATERIALS &amp; METHODOLOGY</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TESTS</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RESULTS &amp; CONCULUSION</a:t>
            </a:r>
            <a:endParaRPr lang="en-US" sz="2200" dirty="0">
              <a:solidFill>
                <a:schemeClr val="tx1"/>
              </a:solidFill>
              <a:latin typeface="Times New Roman" panose="02020603050405020304" pitchFamily="18" charset="0"/>
              <a:cs typeface="Times New Roman" panose="02020603050405020304" pitchFamily="18" charset="0"/>
            </a:endParaRP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SHEDULE OF LABORATORY WORKS</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REFERENCES</a:t>
            </a:r>
          </a:p>
        </p:txBody>
      </p:sp>
      <p:sp>
        <p:nvSpPr>
          <p:cNvPr id="4" name="Date Placeholder 3">
            <a:extLst>
              <a:ext uri="{FF2B5EF4-FFF2-40B4-BE49-F238E27FC236}">
                <a16:creationId xmlns:a16="http://schemas.microsoft.com/office/drawing/2014/main" id="{CD69171B-E7E4-4B98-A2F7-A6D9B5DE6B94}"/>
              </a:ext>
            </a:extLst>
          </p:cNvPr>
          <p:cNvSpPr>
            <a:spLocks noGrp="1"/>
          </p:cNvSpPr>
          <p:nvPr>
            <p:ph type="dt" sz="half" idx="10"/>
          </p:nvPr>
        </p:nvSpPr>
        <p:spPr>
          <a:xfrm>
            <a:off x="304800" y="6552258"/>
            <a:ext cx="1280927" cy="365125"/>
          </a:xfrm>
        </p:spPr>
        <p:txBody>
          <a:bodyPr/>
          <a:lstStyle/>
          <a:p>
            <a:pPr algn="l"/>
            <a:fld id="{BDE44FD5-6806-4BD5-9E1D-C32442D85335}"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E669F0D-DE99-4BDB-801E-3B3D94DFB0CA}"/>
              </a:ext>
            </a:extLst>
          </p:cNvPr>
          <p:cNvSpPr>
            <a:spLocks noGrp="1"/>
          </p:cNvSpPr>
          <p:nvPr>
            <p:ph type="ftr" sz="quarter" idx="11"/>
          </p:nvPr>
        </p:nvSpPr>
        <p:spPr>
          <a:xfrm>
            <a:off x="0" y="6611642"/>
            <a:ext cx="12140338" cy="246358"/>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a:t>
            </a:r>
            <a:r>
              <a:rPr lang="en-US" b="1" dirty="0" smtClean="0">
                <a:solidFill>
                  <a:schemeClr val="tx1"/>
                </a:solidFill>
                <a:latin typeface="Times New Roman" panose="02020603050405020304" pitchFamily="18" charset="0"/>
                <a:cs typeface="Times New Roman" panose="02020603050405020304" pitchFamily="18" charset="0"/>
              </a:rPr>
              <a:t>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E8E027D-6940-4223-B709-E0CDFFF0966C}"/>
              </a:ext>
            </a:extLst>
          </p:cNvPr>
          <p:cNvSpPr>
            <a:spLocks noGrp="1"/>
          </p:cNvSpPr>
          <p:nvPr>
            <p:ph type="sldNum" sz="quarter" idx="12"/>
          </p:nvPr>
        </p:nvSpPr>
        <p:spPr>
          <a:xfrm>
            <a:off x="11321144" y="6296298"/>
            <a:ext cx="819194" cy="563010"/>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2</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71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5847" y="6492875"/>
            <a:ext cx="1128232"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687163"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20</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07686919"/>
              </p:ext>
            </p:extLst>
          </p:nvPr>
        </p:nvGraphicFramePr>
        <p:xfrm>
          <a:off x="878886" y="1010920"/>
          <a:ext cx="10386877" cy="3265932"/>
        </p:xfrm>
        <a:graphic>
          <a:graphicData uri="http://schemas.openxmlformats.org/drawingml/2006/table">
            <a:tbl>
              <a:tblPr/>
              <a:tblGrid>
                <a:gridCol w="1564200">
                  <a:extLst>
                    <a:ext uri="{9D8B030D-6E8A-4147-A177-3AD203B41FA5}">
                      <a16:colId xmlns:a16="http://schemas.microsoft.com/office/drawing/2014/main" val="796470708"/>
                    </a:ext>
                  </a:extLst>
                </a:gridCol>
                <a:gridCol w="4228482">
                  <a:extLst>
                    <a:ext uri="{9D8B030D-6E8A-4147-A177-3AD203B41FA5}">
                      <a16:colId xmlns:a16="http://schemas.microsoft.com/office/drawing/2014/main" val="1050426891"/>
                    </a:ext>
                  </a:extLst>
                </a:gridCol>
                <a:gridCol w="1498108">
                  <a:extLst>
                    <a:ext uri="{9D8B030D-6E8A-4147-A177-3AD203B41FA5}">
                      <a16:colId xmlns:a16="http://schemas.microsoft.com/office/drawing/2014/main" val="3023845409"/>
                    </a:ext>
                  </a:extLst>
                </a:gridCol>
                <a:gridCol w="1543638">
                  <a:extLst>
                    <a:ext uri="{9D8B030D-6E8A-4147-A177-3AD203B41FA5}">
                      <a16:colId xmlns:a16="http://schemas.microsoft.com/office/drawing/2014/main" val="2230452754"/>
                    </a:ext>
                  </a:extLst>
                </a:gridCol>
                <a:gridCol w="1552449">
                  <a:extLst>
                    <a:ext uri="{9D8B030D-6E8A-4147-A177-3AD203B41FA5}">
                      <a16:colId xmlns:a16="http://schemas.microsoft.com/office/drawing/2014/main" val="1651461046"/>
                    </a:ext>
                  </a:extLst>
                </a:gridCol>
              </a:tblGrid>
              <a:tr h="335657">
                <a:tc>
                  <a:txBody>
                    <a:bodyPr/>
                    <a:lstStyle/>
                    <a:p>
                      <a:pPr marL="0" marR="0" algn="just">
                        <a:lnSpc>
                          <a:spcPct val="115000"/>
                        </a:lnSpc>
                        <a:spcBef>
                          <a:spcPts val="0"/>
                        </a:spcBef>
                        <a:spcAft>
                          <a:spcPts val="0"/>
                        </a:spcAft>
                      </a:pPr>
                      <a:r>
                        <a:rPr lang="en-US" sz="1800" b="1" dirty="0" err="1">
                          <a:latin typeface="Times New Roman"/>
                          <a:ea typeface="Calibri"/>
                          <a:cs typeface="Times New Roman"/>
                        </a:rPr>
                        <a:t>Sl</a:t>
                      </a:r>
                      <a:r>
                        <a:rPr lang="en-US" sz="1800" b="1" dirty="0">
                          <a:latin typeface="Times New Roman"/>
                          <a:ea typeface="Calibri"/>
                          <a:cs typeface="Times New Roman"/>
                        </a:rPr>
                        <a:t> no</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(gm)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Trial 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Trial 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Trial 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199054"/>
                  </a:ext>
                </a:extLst>
              </a:tr>
              <a:tr h="412573">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Weight of empty</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Pycnometer(W1) </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367581"/>
                  </a:ext>
                </a:extLst>
              </a:tr>
              <a:tr h="412573">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Weight of empty</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Pycnometer + CA (W2)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8446962"/>
                  </a:ext>
                </a:extLst>
              </a:tr>
              <a:tr h="412573">
                <a:tc>
                  <a:txBody>
                    <a:bodyPr/>
                    <a:lstStyle/>
                    <a:p>
                      <a:pPr marL="0" marR="0" algn="just">
                        <a:lnSpc>
                          <a:spcPct val="115000"/>
                        </a:lnSpc>
                        <a:spcBef>
                          <a:spcPts val="0"/>
                        </a:spcBef>
                        <a:spcAft>
                          <a:spcPts val="0"/>
                        </a:spcAft>
                      </a:pPr>
                      <a:r>
                        <a:rPr lang="en-US" sz="1800" b="1" dirty="0">
                          <a:latin typeface="Times New Roman"/>
                          <a:ea typeface="Calibri"/>
                          <a:cs typeface="Times New Roman"/>
                        </a:rPr>
                        <a:t>3</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Weight of empty</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Pycnometer + CA + water (W3)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7678166"/>
                  </a:ext>
                </a:extLst>
              </a:tr>
              <a:tr h="412573">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Weight of empty</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Pycnometer + water (W4)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079943"/>
                  </a:ext>
                </a:extLst>
              </a:tr>
              <a:tr h="406531">
                <a:tc>
                  <a:txBody>
                    <a:bodyPr/>
                    <a:lstStyle/>
                    <a:p>
                      <a:pPr marL="0" marR="0" algn="just">
                        <a:lnSpc>
                          <a:spcPct val="115000"/>
                        </a:lnSpc>
                        <a:spcBef>
                          <a:spcPts val="0"/>
                        </a:spcBef>
                        <a:spcAft>
                          <a:spcPts val="0"/>
                        </a:spcAft>
                      </a:pPr>
                      <a:r>
                        <a:rPr lang="en-US" sz="1800" b="1" dirty="0">
                          <a:latin typeface="Times New Roman"/>
                          <a:ea typeface="Calibri"/>
                          <a:cs typeface="Times New Roman"/>
                        </a:rPr>
                        <a:t>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Specific  gravity</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11777"/>
                  </a:ext>
                </a:extLst>
              </a:tr>
            </a:tbl>
          </a:graphicData>
        </a:graphic>
      </p:graphicFrame>
      <p:sp>
        <p:nvSpPr>
          <p:cNvPr id="6" name="Rectangle 5"/>
          <p:cNvSpPr/>
          <p:nvPr/>
        </p:nvSpPr>
        <p:spPr>
          <a:xfrm>
            <a:off x="878887" y="116925"/>
            <a:ext cx="4881657" cy="400110"/>
          </a:xfrm>
          <a:prstGeom prst="rect">
            <a:avLst/>
          </a:prstGeom>
        </p:spPr>
        <p:txBody>
          <a:bodyPr wrap="none">
            <a:spAutoFit/>
          </a:bodyPr>
          <a:lstStyle/>
          <a:p>
            <a:pPr lvl="0" eaLnBrk="0" fontAlgn="base" hangingPunct="0">
              <a:spcBef>
                <a:spcPct val="0"/>
              </a:spcBef>
              <a:spcAft>
                <a:spcPct val="0"/>
              </a:spcAft>
              <a:buFont typeface="Wingdings" pitchFamily="2" charset="2"/>
              <a:buChar char="q"/>
            </a:pPr>
            <a:r>
              <a:rPr lang="en-US" b="1" dirty="0" smtClean="0">
                <a:latin typeface="Times New Roman" pitchFamily="18" charset="0"/>
                <a:ea typeface="Calibri" pitchFamily="34" charset="0"/>
                <a:cs typeface="Times New Roman" pitchFamily="18" charset="0"/>
              </a:rPr>
              <a:t> </a:t>
            </a:r>
            <a:r>
              <a:rPr lang="en-US" sz="2000" b="1" dirty="0" smtClean="0">
                <a:latin typeface="Times New Roman" pitchFamily="18" charset="0"/>
                <a:ea typeface="Calibri" pitchFamily="34" charset="0"/>
                <a:cs typeface="Times New Roman" pitchFamily="18" charset="0"/>
              </a:rPr>
              <a:t>Specific gravity test on coarse aggregate.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176357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89505" y="6492875"/>
            <a:ext cx="97876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09497" y="6501180"/>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21</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010501131"/>
              </p:ext>
            </p:extLst>
          </p:nvPr>
        </p:nvGraphicFramePr>
        <p:xfrm>
          <a:off x="878887" y="2439510"/>
          <a:ext cx="6667686" cy="2351326"/>
        </p:xfrm>
        <a:graphic>
          <a:graphicData uri="http://schemas.openxmlformats.org/drawingml/2006/table">
            <a:tbl>
              <a:tblPr/>
              <a:tblGrid>
                <a:gridCol w="605692">
                  <a:extLst>
                    <a:ext uri="{9D8B030D-6E8A-4147-A177-3AD203B41FA5}">
                      <a16:colId xmlns:a16="http://schemas.microsoft.com/office/drawing/2014/main" val="3641561543"/>
                    </a:ext>
                  </a:extLst>
                </a:gridCol>
                <a:gridCol w="827797">
                  <a:extLst>
                    <a:ext uri="{9D8B030D-6E8A-4147-A177-3AD203B41FA5}">
                      <a16:colId xmlns:a16="http://schemas.microsoft.com/office/drawing/2014/main" val="1982650505"/>
                    </a:ext>
                  </a:extLst>
                </a:gridCol>
                <a:gridCol w="1450731">
                  <a:extLst>
                    <a:ext uri="{9D8B030D-6E8A-4147-A177-3AD203B41FA5}">
                      <a16:colId xmlns:a16="http://schemas.microsoft.com/office/drawing/2014/main" val="3998854465"/>
                    </a:ext>
                  </a:extLst>
                </a:gridCol>
                <a:gridCol w="1916723">
                  <a:extLst>
                    <a:ext uri="{9D8B030D-6E8A-4147-A177-3AD203B41FA5}">
                      <a16:colId xmlns:a16="http://schemas.microsoft.com/office/drawing/2014/main" val="886084382"/>
                    </a:ext>
                  </a:extLst>
                </a:gridCol>
                <a:gridCol w="1704183">
                  <a:extLst>
                    <a:ext uri="{9D8B030D-6E8A-4147-A177-3AD203B41FA5}">
                      <a16:colId xmlns:a16="http://schemas.microsoft.com/office/drawing/2014/main" val="3286631554"/>
                    </a:ext>
                  </a:extLst>
                </a:gridCol>
                <a:gridCol w="162560">
                  <a:extLst>
                    <a:ext uri="{9D8B030D-6E8A-4147-A177-3AD203B41FA5}">
                      <a16:colId xmlns:a16="http://schemas.microsoft.com/office/drawing/2014/main" val="2798979383"/>
                    </a:ext>
                  </a:extLst>
                </a:gridCol>
              </a:tblGrid>
              <a:tr h="949246">
                <a:tc>
                  <a:txBody>
                    <a:bodyPr/>
                    <a:lstStyle/>
                    <a:p>
                      <a:pPr marL="0" marR="0" algn="just">
                        <a:lnSpc>
                          <a:spcPct val="115000"/>
                        </a:lnSpc>
                        <a:spcBef>
                          <a:spcPts val="0"/>
                        </a:spcBef>
                        <a:spcAft>
                          <a:spcPts val="0"/>
                        </a:spcAft>
                      </a:pPr>
                      <a:r>
                        <a:rPr lang="en-US" sz="2000" b="1" dirty="0" smtClean="0">
                          <a:latin typeface="Times New Roman"/>
                          <a:ea typeface="Calibri"/>
                          <a:cs typeface="Times New Roman"/>
                        </a:rPr>
                        <a:t>Trail no</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b="1" dirty="0" smtClean="0">
                          <a:latin typeface="Times New Roman"/>
                          <a:ea typeface="Calibri"/>
                          <a:cs typeface="Times New Roman"/>
                        </a:rPr>
                        <a:t>No. of blows</a:t>
                      </a:r>
                      <a:endParaRPr lang="en-US" sz="2000" dirty="0" smtClean="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b="1" dirty="0" err="1" smtClean="0">
                          <a:latin typeface="Times New Roman"/>
                          <a:ea typeface="Calibri"/>
                          <a:cs typeface="Times New Roman"/>
                        </a:rPr>
                        <a:t>Qty.of</a:t>
                      </a:r>
                      <a:r>
                        <a:rPr lang="en-US" sz="2000" b="1" dirty="0" smtClean="0">
                          <a:latin typeface="Times New Roman"/>
                          <a:ea typeface="Calibri"/>
                          <a:cs typeface="Times New Roman"/>
                        </a:rPr>
                        <a:t> aggregate</a:t>
                      </a:r>
                    </a:p>
                    <a:p>
                      <a:pPr marL="0" marR="0" indent="0" algn="just" defTabSz="914400" rtl="0" eaLnBrk="1" fontAlgn="auto" latinLnBrk="0" hangingPunct="1">
                        <a:lnSpc>
                          <a:spcPct val="115000"/>
                        </a:lnSpc>
                        <a:spcBef>
                          <a:spcPts val="0"/>
                        </a:spcBef>
                        <a:spcAft>
                          <a:spcPts val="0"/>
                        </a:spcAft>
                        <a:buClrTx/>
                        <a:buSzTx/>
                        <a:buFontTx/>
                        <a:buNone/>
                        <a:tabLst/>
                        <a:defRPr/>
                      </a:pPr>
                      <a:r>
                        <a:rPr lang="en-US" sz="2000" b="1" dirty="0" smtClean="0">
                          <a:latin typeface="Times New Roman"/>
                          <a:ea typeface="Calibri"/>
                          <a:cs typeface="Times New Roman"/>
                        </a:rPr>
                        <a:t>10mm-12.5mm</a:t>
                      </a:r>
                      <a:endParaRPr lang="en-US" sz="2000" dirty="0" smtClean="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2000" b="1" dirty="0" smtClean="0">
                          <a:latin typeface="Times New Roman"/>
                          <a:ea typeface="Calibri"/>
                          <a:cs typeface="Times New Roman"/>
                        </a:rPr>
                        <a:t>Sample passing 2.36 sieve in</a:t>
                      </a:r>
                      <a:r>
                        <a:rPr lang="en-US" sz="2000" b="1" baseline="0" dirty="0" smtClean="0">
                          <a:latin typeface="Times New Roman"/>
                          <a:ea typeface="Calibri"/>
                          <a:cs typeface="Times New Roman"/>
                        </a:rPr>
                        <a:t> gm</a:t>
                      </a:r>
                      <a:endParaRPr lang="en-US" sz="2000" dirty="0" smtClean="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b="1" dirty="0" smtClean="0">
                          <a:latin typeface="Times New Roman"/>
                          <a:ea typeface="Calibri"/>
                          <a:cs typeface="Times New Roman"/>
                        </a:rPr>
                        <a:t>Percentage % </a:t>
                      </a:r>
                    </a:p>
                    <a:p>
                      <a:pPr marL="0" marR="0" indent="0" algn="just" defTabSz="914400" rtl="0" eaLnBrk="1" fontAlgn="auto" latinLnBrk="0" hangingPunct="1">
                        <a:lnSpc>
                          <a:spcPct val="115000"/>
                        </a:lnSpc>
                        <a:spcBef>
                          <a:spcPts val="0"/>
                        </a:spcBef>
                        <a:spcAft>
                          <a:spcPts val="0"/>
                        </a:spcAft>
                        <a:buClrTx/>
                        <a:buSzTx/>
                        <a:buFontTx/>
                        <a:buNone/>
                        <a:tabLst/>
                        <a:defRPr/>
                      </a:pPr>
                      <a:r>
                        <a:rPr lang="en-US" sz="2000" b="1" dirty="0" smtClean="0">
                          <a:latin typeface="Times New Roman"/>
                          <a:ea typeface="Calibri"/>
                          <a:cs typeface="Times New Roman"/>
                        </a:rPr>
                        <a:t>Passing</a:t>
                      </a:r>
                      <a:endParaRPr lang="en-US" sz="2000" dirty="0" smtClean="0">
                        <a:latin typeface="Calibri"/>
                        <a:ea typeface="Calibri"/>
                        <a:cs typeface="Times New Roman"/>
                      </a:endParaRPr>
                    </a:p>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0753640"/>
                  </a:ext>
                </a:extLst>
              </a:tr>
              <a:tr h="463706">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01</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590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82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13.2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042936"/>
                  </a:ext>
                </a:extLst>
              </a:tr>
              <a:tr h="485540">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IN"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IN"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9193335"/>
                  </a:ext>
                </a:extLst>
              </a:tr>
            </a:tbl>
          </a:graphicData>
        </a:graphic>
      </p:graphicFrame>
      <p:sp>
        <p:nvSpPr>
          <p:cNvPr id="6" name="Rectangle 5"/>
          <p:cNvSpPr/>
          <p:nvPr/>
        </p:nvSpPr>
        <p:spPr>
          <a:xfrm>
            <a:off x="551294" y="190050"/>
            <a:ext cx="7933169" cy="1631216"/>
          </a:xfrm>
          <a:prstGeom prst="rect">
            <a:avLst/>
          </a:prstGeom>
        </p:spPr>
        <p:txBody>
          <a:bodyPr wrap="square">
            <a:spAutoFit/>
          </a:bodyPr>
          <a:lstStyle/>
          <a:p>
            <a:pPr marL="285750" lvl="0" indent="-285750" algn="just" fontAlgn="base">
              <a:spcBef>
                <a:spcPct val="0"/>
              </a:spcBef>
              <a:spcAft>
                <a:spcPct val="0"/>
              </a:spcAft>
              <a:buFont typeface="Wingdings" panose="05000000000000000000" pitchFamily="2" charset="2"/>
              <a:buChar char="q"/>
            </a:pPr>
            <a:r>
              <a:rPr lang="en-US" sz="2000" b="1" dirty="0" smtClean="0">
                <a:latin typeface="Times New Roman" pitchFamily="18" charset="0"/>
                <a:ea typeface="Calibri" pitchFamily="34" charset="0"/>
                <a:cs typeface="Times New Roman" pitchFamily="18" charset="0"/>
              </a:rPr>
              <a:t>Impact </a:t>
            </a:r>
            <a:r>
              <a:rPr lang="en-US" sz="2000" b="1" dirty="0">
                <a:latin typeface="Times New Roman" pitchFamily="18" charset="0"/>
                <a:ea typeface="Calibri" pitchFamily="34" charset="0"/>
                <a:cs typeface="Times New Roman" pitchFamily="18" charset="0"/>
              </a:rPr>
              <a:t>test </a:t>
            </a:r>
            <a:r>
              <a:rPr lang="en-US" sz="2000" b="1" dirty="0" smtClean="0">
                <a:latin typeface="Times New Roman" pitchFamily="18" charset="0"/>
                <a:ea typeface="Calibri" pitchFamily="34" charset="0"/>
                <a:cs typeface="Times New Roman" pitchFamily="18" charset="0"/>
              </a:rPr>
              <a:t>coarse aggregate.</a:t>
            </a:r>
          </a:p>
          <a:p>
            <a:pPr lvl="0" algn="just" fontAlgn="base">
              <a:spcBef>
                <a:spcPct val="0"/>
              </a:spcBef>
              <a:spcAft>
                <a:spcPct val="0"/>
              </a:spcAft>
            </a:pPr>
            <a:endParaRPr lang="en-US" sz="2000" b="1" dirty="0">
              <a:latin typeface="Times New Roman" pitchFamily="18" charset="0"/>
              <a:cs typeface="Times New Roman" pitchFamily="18" charset="0"/>
            </a:endParaRPr>
          </a:p>
          <a:p>
            <a:pPr marL="342900" lvl="0" indent="-342900" algn="just" fontAlgn="base">
              <a:spcBef>
                <a:spcPct val="0"/>
              </a:spcBef>
              <a:spcAft>
                <a:spcPct val="0"/>
              </a:spcAft>
              <a:buFont typeface="Wingdings" panose="05000000000000000000" pitchFamily="2" charset="2"/>
              <a:buChar char="§"/>
            </a:pPr>
            <a:r>
              <a:rPr lang="en-US" sz="2000" dirty="0" smtClean="0">
                <a:latin typeface="Times New Roman" pitchFamily="18" charset="0"/>
                <a:cs typeface="Times New Roman" pitchFamily="18" charset="0"/>
              </a:rPr>
              <a:t>Empty weight of cylinder = 1830gm</a:t>
            </a:r>
          </a:p>
          <a:p>
            <a:pPr marL="342900" lvl="0" indent="-342900" algn="just" fontAlgn="base">
              <a:spcBef>
                <a:spcPct val="0"/>
              </a:spcBef>
              <a:spcAft>
                <a:spcPct val="0"/>
              </a:spcAft>
              <a:buFont typeface="Wingdings" panose="05000000000000000000" pitchFamily="2" charset="2"/>
              <a:buChar char="§"/>
            </a:pPr>
            <a:r>
              <a:rPr lang="en-US" sz="2000" dirty="0" smtClean="0">
                <a:latin typeface="Times New Roman" pitchFamily="18" charset="0"/>
                <a:cs typeface="Times New Roman" pitchFamily="18" charset="0"/>
              </a:rPr>
              <a:t>Weight of cylinder + aggregate = 2420gm</a:t>
            </a:r>
          </a:p>
          <a:p>
            <a:pPr marL="342900" lvl="0" indent="-342900" algn="just" fontAlgn="base">
              <a:spcBef>
                <a:spcPct val="0"/>
              </a:spcBef>
              <a:spcAft>
                <a:spcPct val="0"/>
              </a:spcAft>
              <a:buFont typeface="Wingdings" panose="05000000000000000000" pitchFamily="2" charset="2"/>
              <a:buChar char="§"/>
            </a:pPr>
            <a:r>
              <a:rPr lang="en-US" sz="2000" dirty="0" smtClean="0">
                <a:latin typeface="Times New Roman" pitchFamily="18" charset="0"/>
                <a:cs typeface="Times New Roman" pitchFamily="18" charset="0"/>
              </a:rPr>
              <a:t>Weight of aggregate = 590gm</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6797" y="1023950"/>
            <a:ext cx="3158966" cy="4431155"/>
          </a:xfrm>
          <a:prstGeom prst="rect">
            <a:avLst/>
          </a:prstGeom>
        </p:spPr>
      </p:pic>
      <p:sp>
        <p:nvSpPr>
          <p:cNvPr id="8" name="Rectangle 7"/>
          <p:cNvSpPr/>
          <p:nvPr/>
        </p:nvSpPr>
        <p:spPr>
          <a:xfrm>
            <a:off x="1331320" y="5085773"/>
            <a:ext cx="2379177" cy="369332"/>
          </a:xfrm>
          <a:prstGeom prst="rect">
            <a:avLst/>
          </a:prstGeom>
        </p:spPr>
        <p:txBody>
          <a:bodyPr wrap="none">
            <a:spAutoFit/>
          </a:bodyPr>
          <a:lstStyle/>
          <a:p>
            <a:pPr marL="342900" lvl="0" indent="-342900" algn="just" fontAlgn="base">
              <a:spcBef>
                <a:spcPct val="0"/>
              </a:spcBef>
              <a:spcAft>
                <a:spcPct val="0"/>
              </a:spcAft>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Impact value = 13.8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313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8232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a:t>
            </a:r>
            <a:r>
              <a:rPr lang="en-US" sz="4000" b="1" i="1" u="sng" dirty="0" smtClean="0">
                <a:solidFill>
                  <a:schemeClr val="tx1"/>
                </a:solidFill>
                <a:effectLst/>
                <a:latin typeface="Times New Roman" panose="02020603050405020304" pitchFamily="18" charset="0"/>
                <a:cs typeface="Times New Roman" panose="02020603050405020304" pitchFamily="18" charset="0"/>
              </a:rPr>
              <a:t>BRICK POWDER</a:t>
            </a:r>
            <a:endParaRPr lang="en-IN" sz="4000" dirty="0"/>
          </a:p>
        </p:txBody>
      </p:sp>
      <p:sp>
        <p:nvSpPr>
          <p:cNvPr id="3" name="Content Placeholder 2"/>
          <p:cNvSpPr>
            <a:spLocks noGrp="1"/>
          </p:cNvSpPr>
          <p:nvPr>
            <p:ph idx="1"/>
          </p:nvPr>
        </p:nvSpPr>
        <p:spPr>
          <a:xfrm>
            <a:off x="609600" y="608447"/>
            <a:ext cx="10972800" cy="4525963"/>
          </a:xfrm>
        </p:spPr>
        <p:txBody>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anose="02020603050405020304" pitchFamily="18" charset="0"/>
                <a:ea typeface="Calibri" pitchFamily="34" charset="0"/>
                <a:cs typeface="Times New Roman" pitchFamily="18" charset="0"/>
              </a:rPr>
              <a:t>Fineness modulus of </a:t>
            </a:r>
            <a:r>
              <a:rPr lang="en-US" sz="2000" b="1" dirty="0" smtClean="0">
                <a:solidFill>
                  <a:schemeClr val="tx1"/>
                </a:solidFill>
                <a:latin typeface="Times New Roman" pitchFamily="18" charset="0"/>
                <a:ea typeface="Calibri" pitchFamily="34" charset="0"/>
                <a:cs typeface="Times New Roman" pitchFamily="18" charset="0"/>
              </a:rPr>
              <a:t>brick powder.</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None/>
            </a:pPr>
            <a:r>
              <a:rPr lang="en-US" sz="2000" b="1" dirty="0">
                <a:solidFill>
                  <a:schemeClr val="tx1"/>
                </a:solidFill>
                <a:latin typeface="Times New Roman" pitchFamily="18" charset="0"/>
                <a:ea typeface="Calibri" pitchFamily="34" charset="0"/>
                <a:cs typeface="Times New Roman" pitchFamily="18" charset="0"/>
              </a:rPr>
              <a:t>     Weight of aggregate = </a:t>
            </a:r>
            <a:r>
              <a:rPr lang="en-US" sz="2000" b="1" dirty="0" smtClean="0">
                <a:solidFill>
                  <a:schemeClr val="tx1"/>
                </a:solidFill>
                <a:latin typeface="Times New Roman" pitchFamily="18" charset="0"/>
                <a:ea typeface="Calibri" pitchFamily="34" charset="0"/>
                <a:cs typeface="Times New Roman" pitchFamily="18" charset="0"/>
              </a:rPr>
              <a:t>1 kg</a:t>
            </a:r>
            <a:r>
              <a:rPr lang="en-US" b="1" dirty="0" smtClean="0">
                <a:solidFill>
                  <a:schemeClr val="tx1"/>
                </a:solidFill>
                <a:latin typeface="Times New Roman" pitchFamily="18" charset="0"/>
                <a:ea typeface="Calibri" pitchFamily="34" charset="0"/>
                <a:cs typeface="Times New Roman" pitchFamily="18" charset="0"/>
              </a:rPr>
              <a:t> </a:t>
            </a:r>
            <a:endParaRPr lang="en-US" dirty="0">
              <a:solidFill>
                <a:schemeClr val="tx1"/>
              </a:solidFill>
              <a:latin typeface="Arial" pitchFamily="34" charset="0"/>
              <a:cs typeface="Arial" pitchFamily="34" charset="0"/>
            </a:endParaRPr>
          </a:p>
          <a:p>
            <a:pPr>
              <a:buFont typeface="Wingdings" panose="05000000000000000000" pitchFamily="2" charset="2"/>
              <a:buChar char="q"/>
            </a:pPr>
            <a:endParaRPr lang="en-IN" dirty="0"/>
          </a:p>
        </p:txBody>
      </p:sp>
      <p:sp>
        <p:nvSpPr>
          <p:cNvPr id="4" name="Date Placeholder 3"/>
          <p:cNvSpPr>
            <a:spLocks noGrp="1"/>
          </p:cNvSpPr>
          <p:nvPr>
            <p:ph type="dt" sz="half" idx="10"/>
          </p:nvPr>
        </p:nvSpPr>
        <p:spPr>
          <a:xfrm>
            <a:off x="271656" y="6492875"/>
            <a:ext cx="1005140"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299095" y="6529633"/>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22</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1939790019"/>
              </p:ext>
            </p:extLst>
          </p:nvPr>
        </p:nvGraphicFramePr>
        <p:xfrm>
          <a:off x="774226" y="1485510"/>
          <a:ext cx="7493379" cy="4420975"/>
        </p:xfrm>
        <a:graphic>
          <a:graphicData uri="http://schemas.openxmlformats.org/drawingml/2006/table">
            <a:tbl>
              <a:tblPr/>
              <a:tblGrid>
                <a:gridCol w="425862">
                  <a:extLst>
                    <a:ext uri="{9D8B030D-6E8A-4147-A177-3AD203B41FA5}">
                      <a16:colId xmlns:a16="http://schemas.microsoft.com/office/drawing/2014/main" val="584128335"/>
                    </a:ext>
                  </a:extLst>
                </a:gridCol>
                <a:gridCol w="1377259">
                  <a:extLst>
                    <a:ext uri="{9D8B030D-6E8A-4147-A177-3AD203B41FA5}">
                      <a16:colId xmlns:a16="http://schemas.microsoft.com/office/drawing/2014/main" val="308577352"/>
                    </a:ext>
                  </a:extLst>
                </a:gridCol>
                <a:gridCol w="1551058">
                  <a:extLst>
                    <a:ext uri="{9D8B030D-6E8A-4147-A177-3AD203B41FA5}">
                      <a16:colId xmlns:a16="http://schemas.microsoft.com/office/drawing/2014/main" val="1182975436"/>
                    </a:ext>
                  </a:extLst>
                </a:gridCol>
                <a:gridCol w="1420018">
                  <a:extLst>
                    <a:ext uri="{9D8B030D-6E8A-4147-A177-3AD203B41FA5}">
                      <a16:colId xmlns:a16="http://schemas.microsoft.com/office/drawing/2014/main" val="1315243146"/>
                    </a:ext>
                  </a:extLst>
                </a:gridCol>
                <a:gridCol w="1436156">
                  <a:extLst>
                    <a:ext uri="{9D8B030D-6E8A-4147-A177-3AD203B41FA5}">
                      <a16:colId xmlns:a16="http://schemas.microsoft.com/office/drawing/2014/main" val="1985093276"/>
                    </a:ext>
                  </a:extLst>
                </a:gridCol>
                <a:gridCol w="1283026">
                  <a:extLst>
                    <a:ext uri="{9D8B030D-6E8A-4147-A177-3AD203B41FA5}">
                      <a16:colId xmlns:a16="http://schemas.microsoft.com/office/drawing/2014/main" val="2118198472"/>
                    </a:ext>
                  </a:extLst>
                </a:gridCol>
              </a:tblGrid>
              <a:tr h="1360300">
                <a:tc>
                  <a:txBody>
                    <a:bodyPr/>
                    <a:lstStyle/>
                    <a:p>
                      <a:pPr marL="0" marR="0" algn="just">
                        <a:lnSpc>
                          <a:spcPct val="115000"/>
                        </a:lnSpc>
                        <a:spcBef>
                          <a:spcPts val="0"/>
                        </a:spcBef>
                        <a:spcAft>
                          <a:spcPts val="0"/>
                        </a:spcAft>
                      </a:pPr>
                      <a:r>
                        <a:rPr lang="en-US" sz="1800" b="1" dirty="0" err="1">
                          <a:latin typeface="Times New Roman"/>
                          <a:ea typeface="Calibri"/>
                          <a:cs typeface="Times New Roman"/>
                        </a:rPr>
                        <a:t>Sl</a:t>
                      </a:r>
                      <a:r>
                        <a:rPr lang="en-US" sz="1800" b="1" dirty="0">
                          <a:latin typeface="Times New Roman"/>
                          <a:ea typeface="Calibri"/>
                          <a:cs typeface="Times New Roman"/>
                        </a:rPr>
                        <a:t> no</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IS Sieve(mm,µ)</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smtClean="0">
                          <a:latin typeface="Times New Roman"/>
                          <a:ea typeface="Calibri"/>
                          <a:cs typeface="Times New Roman"/>
                        </a:rPr>
                        <a:t>Retained(g </a:t>
                      </a:r>
                      <a:r>
                        <a:rPr lang="en-US" sz="1800" b="1" dirty="0">
                          <a:latin typeface="Times New Roman"/>
                          <a:ea typeface="Calibri"/>
                          <a:cs typeface="Times New Roman"/>
                        </a:rPr>
                        <a:t>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 </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Weight</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Retained(gm)</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Passing(%)</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4.75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97.2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2.36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94</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9.4</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12.2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87.8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1.17</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117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11.7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23.9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76.1</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600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127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12.7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36.6</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63.4</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425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156</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15.6</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52.2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47.8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300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33</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3.3</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55.2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44.5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340075">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7</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150</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237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23.7</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72.2</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20.8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372599"/>
                  </a:ext>
                </a:extLst>
              </a:tr>
              <a:tr h="340075">
                <a:tc>
                  <a:txBody>
                    <a:bodyPr/>
                    <a:lstStyle/>
                    <a:p>
                      <a:pPr marL="0" marR="0" algn="just">
                        <a:lnSpc>
                          <a:spcPct val="115000"/>
                        </a:lnSpc>
                        <a:spcBef>
                          <a:spcPts val="0"/>
                        </a:spcBef>
                        <a:spcAft>
                          <a:spcPts val="0"/>
                        </a:spcAft>
                      </a:pP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75</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149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14.9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94.1</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593309"/>
                  </a:ext>
                </a:extLst>
              </a:tr>
              <a:tr h="340075">
                <a:tc>
                  <a:txBody>
                    <a:bodyPr/>
                    <a:lstStyle/>
                    <a:p>
                      <a:pPr marL="0" marR="0" algn="just">
                        <a:lnSpc>
                          <a:spcPct val="115000"/>
                        </a:lnSpc>
                        <a:spcBef>
                          <a:spcPts val="0"/>
                        </a:spcBef>
                        <a:spcAft>
                          <a:spcPts val="0"/>
                        </a:spcAft>
                      </a:pP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panose="02020603050405020304" pitchFamily="18" charset="0"/>
                          <a:ea typeface="Calibri"/>
                          <a:cs typeface="Times New Roman" panose="02020603050405020304" pitchFamily="18" charset="0"/>
                        </a:rPr>
                        <a:t>Pan</a:t>
                      </a: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5.9</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100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smtClean="0">
                          <a:latin typeface="Times New Roman" panose="02020603050405020304" pitchFamily="18" charset="0"/>
                          <a:ea typeface="Calibri"/>
                          <a:cs typeface="Times New Roman" panose="02020603050405020304" pitchFamily="18" charset="0"/>
                        </a:rPr>
                        <a:t>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6322"/>
                  </a:ext>
                </a:extLst>
              </a:tr>
            </a:tbl>
          </a:graphicData>
        </a:graphic>
      </p:graphicFrame>
      <p:sp>
        <p:nvSpPr>
          <p:cNvPr id="9" name="Rectangle 8"/>
          <p:cNvSpPr/>
          <p:nvPr/>
        </p:nvSpPr>
        <p:spPr>
          <a:xfrm>
            <a:off x="774226" y="6096322"/>
            <a:ext cx="5562741" cy="40011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a:t>
            </a:r>
            <a:r>
              <a:rPr lang="en-US" sz="2000" dirty="0" smtClean="0">
                <a:latin typeface="Times New Roman" pitchFamily="18" charset="0"/>
                <a:cs typeface="Times New Roman" pitchFamily="18" charset="0"/>
              </a:rPr>
              <a:t>100 =  2.4</a:t>
            </a:r>
            <a:endParaRPr lang="en-US" sz="2000" dirty="0">
              <a:latin typeface="Times New Roman" pitchFamily="18" charset="0"/>
              <a:cs typeface="Times New Roman"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9365" y="4070838"/>
            <a:ext cx="2409206" cy="228551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697" y="1221937"/>
            <a:ext cx="2338943" cy="2655472"/>
          </a:xfrm>
          <a:prstGeom prst="rect">
            <a:avLst/>
          </a:prstGeom>
        </p:spPr>
      </p:pic>
    </p:spTree>
    <p:extLst>
      <p:ext uri="{BB962C8B-B14F-4D97-AF65-F5344CB8AC3E}">
        <p14:creationId xmlns:p14="http://schemas.microsoft.com/office/powerpoint/2010/main" val="2521148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5845" y="6497028"/>
            <a:ext cx="1049101"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40295" y="6525279"/>
            <a:ext cx="3797300" cy="365125"/>
          </a:xfrm>
        </p:spPr>
        <p:txBody>
          <a:bodyPr/>
          <a:lstStyle/>
          <a:p>
            <a:r>
              <a:rPr lang="en-US" b="1" dirty="0" smtClean="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23</a:t>
            </a:fld>
            <a:endParaRPr lang="en-IN"/>
          </a:p>
        </p:txBody>
      </p:sp>
      <p:sp>
        <p:nvSpPr>
          <p:cNvPr id="5" name="Rectangle 4"/>
          <p:cNvSpPr/>
          <p:nvPr/>
        </p:nvSpPr>
        <p:spPr>
          <a:xfrm>
            <a:off x="878886" y="147405"/>
            <a:ext cx="10512151"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Specific gravity test on </a:t>
            </a:r>
            <a:r>
              <a:rPr lang="en-US" b="1" dirty="0" smtClean="0">
                <a:latin typeface="Times New Roman" pitchFamily="18" charset="0"/>
                <a:ea typeface="Calibri" pitchFamily="34" charset="0"/>
                <a:cs typeface="Times New Roman" pitchFamily="18" charset="0"/>
              </a:rPr>
              <a:t>brick powder.</a:t>
            </a: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smtClean="0">
                <a:latin typeface="Times New Roman" pitchFamily="18" charset="0"/>
                <a:cs typeface="Times New Roman" pitchFamily="18" charset="0"/>
              </a:rPr>
              <a:t>Specific </a:t>
            </a:r>
            <a:r>
              <a:rPr lang="en-US" b="1" dirty="0">
                <a:latin typeface="Times New Roman" pitchFamily="18" charset="0"/>
                <a:cs typeface="Times New Roman" pitchFamily="18" charset="0"/>
              </a:rPr>
              <a:t>gravity of fine </a:t>
            </a:r>
            <a:r>
              <a:rPr lang="en-US" b="1" dirty="0" smtClean="0">
                <a:latin typeface="Times New Roman" pitchFamily="18" charset="0"/>
                <a:cs typeface="Times New Roman" pitchFamily="18" charset="0"/>
              </a:rPr>
              <a:t>aggregate =</a:t>
            </a: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40258309"/>
              </p:ext>
            </p:extLst>
          </p:nvPr>
        </p:nvGraphicFramePr>
        <p:xfrm>
          <a:off x="878885" y="1600200"/>
          <a:ext cx="6884723" cy="2875763"/>
        </p:xfrm>
        <a:graphic>
          <a:graphicData uri="http://schemas.openxmlformats.org/drawingml/2006/table">
            <a:tbl>
              <a:tblPr/>
              <a:tblGrid>
                <a:gridCol w="1026922">
                  <a:extLst>
                    <a:ext uri="{9D8B030D-6E8A-4147-A177-3AD203B41FA5}">
                      <a16:colId xmlns:a16="http://schemas.microsoft.com/office/drawing/2014/main" val="2887693452"/>
                    </a:ext>
                  </a:extLst>
                </a:gridCol>
                <a:gridCol w="2603467">
                  <a:extLst>
                    <a:ext uri="{9D8B030D-6E8A-4147-A177-3AD203B41FA5}">
                      <a16:colId xmlns:a16="http://schemas.microsoft.com/office/drawing/2014/main" val="2561540055"/>
                    </a:ext>
                  </a:extLst>
                </a:gridCol>
                <a:gridCol w="1084778">
                  <a:extLst>
                    <a:ext uri="{9D8B030D-6E8A-4147-A177-3AD203B41FA5}">
                      <a16:colId xmlns:a16="http://schemas.microsoft.com/office/drawing/2014/main" val="4237835799"/>
                    </a:ext>
                  </a:extLst>
                </a:gridCol>
                <a:gridCol w="1084778">
                  <a:extLst>
                    <a:ext uri="{9D8B030D-6E8A-4147-A177-3AD203B41FA5}">
                      <a16:colId xmlns:a16="http://schemas.microsoft.com/office/drawing/2014/main" val="4274858520"/>
                    </a:ext>
                  </a:extLst>
                </a:gridCol>
                <a:gridCol w="1084778">
                  <a:extLst>
                    <a:ext uri="{9D8B030D-6E8A-4147-A177-3AD203B41FA5}">
                      <a16:colId xmlns:a16="http://schemas.microsoft.com/office/drawing/2014/main" val="307755791"/>
                    </a:ext>
                  </a:extLst>
                </a:gridCol>
              </a:tblGrid>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659</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659</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659</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336836"/>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a:t>
                      </a:r>
                      <a:r>
                        <a:rPr lang="en-US" sz="1600" b="1" dirty="0" smtClean="0">
                          <a:latin typeface="Times New Roman"/>
                          <a:ea typeface="Calibri"/>
                          <a:cs typeface="Times New Roman"/>
                        </a:rPr>
                        <a:t>BP </a:t>
                      </a:r>
                      <a:r>
                        <a:rPr lang="en-US" sz="1600" b="1" dirty="0">
                          <a:latin typeface="Times New Roman"/>
                          <a:ea typeface="Calibri"/>
                          <a:cs typeface="Times New Roman"/>
                        </a:rPr>
                        <a:t>(W2)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1050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1055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1041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38652"/>
                  </a:ext>
                </a:extLst>
              </a:tr>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a:t>
                      </a:r>
                      <a:r>
                        <a:rPr lang="en-US" sz="1600" b="1" dirty="0" smtClean="0">
                          <a:latin typeface="Times New Roman"/>
                          <a:ea typeface="Calibri"/>
                          <a:cs typeface="Times New Roman"/>
                        </a:rPr>
                        <a:t>BP </a:t>
                      </a:r>
                      <a:r>
                        <a:rPr lang="en-US" sz="1600" b="1" dirty="0">
                          <a:latin typeface="Times New Roman"/>
                          <a:ea typeface="Calibri"/>
                          <a:cs typeface="Times New Roman"/>
                        </a:rPr>
                        <a:t>+ water (W3)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1775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1781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1780</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846875"/>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water (W4)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1541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0452818"/>
                  </a:ext>
                </a:extLst>
              </a:tr>
              <a:tr h="352019">
                <a:tc>
                  <a:txBody>
                    <a:bodyPr/>
                    <a:lstStyle/>
                    <a:p>
                      <a:pPr marL="0" marR="0" algn="just">
                        <a:lnSpc>
                          <a:spcPct val="115000"/>
                        </a:lnSpc>
                        <a:spcBef>
                          <a:spcPts val="0"/>
                        </a:spcBef>
                        <a:spcAft>
                          <a:spcPts val="0"/>
                        </a:spcAft>
                      </a:pPr>
                      <a:r>
                        <a:rPr lang="en-US" sz="1600" b="1" dirty="0">
                          <a:latin typeface="Times New Roman"/>
                          <a:ea typeface="Calibri"/>
                          <a:cs typeface="Times New Roman"/>
                        </a:rPr>
                        <a:t>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2.64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2.53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smtClean="0">
                          <a:latin typeface="Calibri"/>
                          <a:ea typeface="Calibri"/>
                          <a:cs typeface="Times New Roman"/>
                        </a:rPr>
                        <a:t>2.67</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32881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24261724"/>
              </p:ext>
            </p:extLst>
          </p:nvPr>
        </p:nvGraphicFramePr>
        <p:xfrm>
          <a:off x="878887" y="1256129"/>
          <a:ext cx="6884721" cy="344071"/>
        </p:xfrm>
        <a:graphic>
          <a:graphicData uri="http://schemas.openxmlformats.org/drawingml/2006/table">
            <a:tbl>
              <a:tblPr/>
              <a:tblGrid>
                <a:gridCol w="1026921">
                  <a:extLst>
                    <a:ext uri="{9D8B030D-6E8A-4147-A177-3AD203B41FA5}">
                      <a16:colId xmlns:a16="http://schemas.microsoft.com/office/drawing/2014/main" val="3553438211"/>
                    </a:ext>
                  </a:extLst>
                </a:gridCol>
                <a:gridCol w="2603466">
                  <a:extLst>
                    <a:ext uri="{9D8B030D-6E8A-4147-A177-3AD203B41FA5}">
                      <a16:colId xmlns:a16="http://schemas.microsoft.com/office/drawing/2014/main" val="3668948526"/>
                    </a:ext>
                  </a:extLst>
                </a:gridCol>
                <a:gridCol w="1084778">
                  <a:extLst>
                    <a:ext uri="{9D8B030D-6E8A-4147-A177-3AD203B41FA5}">
                      <a16:colId xmlns:a16="http://schemas.microsoft.com/office/drawing/2014/main" val="271205120"/>
                    </a:ext>
                  </a:extLst>
                </a:gridCol>
                <a:gridCol w="1084778">
                  <a:extLst>
                    <a:ext uri="{9D8B030D-6E8A-4147-A177-3AD203B41FA5}">
                      <a16:colId xmlns:a16="http://schemas.microsoft.com/office/drawing/2014/main" val="2556377613"/>
                    </a:ext>
                  </a:extLst>
                </a:gridCol>
                <a:gridCol w="1084778">
                  <a:extLst>
                    <a:ext uri="{9D8B030D-6E8A-4147-A177-3AD203B41FA5}">
                      <a16:colId xmlns:a16="http://schemas.microsoft.com/office/drawing/2014/main" val="396906229"/>
                    </a:ext>
                  </a:extLst>
                </a:gridCol>
              </a:tblGrid>
              <a:tr h="344071">
                <a:tc>
                  <a:txBody>
                    <a:bodyPr/>
                    <a:lstStyle/>
                    <a:p>
                      <a:pPr marL="0" marR="0" algn="just">
                        <a:lnSpc>
                          <a:spcPct val="115000"/>
                        </a:lnSpc>
                        <a:spcBef>
                          <a:spcPts val="0"/>
                        </a:spcBef>
                        <a:spcAft>
                          <a:spcPts val="0"/>
                        </a:spcAft>
                      </a:pPr>
                      <a:r>
                        <a:rPr lang="en-US" sz="1600" b="1" dirty="0" err="1">
                          <a:latin typeface="Times New Roman"/>
                          <a:ea typeface="Calibri"/>
                          <a:cs typeface="Times New Roman"/>
                        </a:rPr>
                        <a:t>Sl</a:t>
                      </a:r>
                      <a:r>
                        <a:rPr lang="en-US" sz="1600" b="1" dirty="0">
                          <a:latin typeface="Times New Roman"/>
                          <a:ea typeface="Calibri"/>
                          <a:cs typeface="Times New Roman"/>
                        </a:rPr>
                        <a:t>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(gm)</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Trial 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364057"/>
                  </a:ext>
                </a:extLst>
              </a:tr>
            </a:tbl>
          </a:graphicData>
        </a:graphic>
      </p:graphicFrame>
      <p:sp>
        <p:nvSpPr>
          <p:cNvPr id="8" name="Rectangle 7"/>
          <p:cNvSpPr/>
          <p:nvPr/>
        </p:nvSpPr>
        <p:spPr>
          <a:xfrm>
            <a:off x="4601959" y="5011078"/>
            <a:ext cx="2319866"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(W2-W1) – (W3-W4)</a:t>
            </a:r>
          </a:p>
        </p:txBody>
      </p:sp>
      <p:sp>
        <p:nvSpPr>
          <p:cNvPr id="9" name="Rectangle 8"/>
          <p:cNvSpPr/>
          <p:nvPr/>
        </p:nvSpPr>
        <p:spPr>
          <a:xfrm>
            <a:off x="5284838" y="4553004"/>
            <a:ext cx="954107" cy="458074"/>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W2-W1</a:t>
            </a:r>
          </a:p>
        </p:txBody>
      </p:sp>
      <p:cxnSp>
        <p:nvCxnSpPr>
          <p:cNvPr id="10" name="Straight Connector 9"/>
          <p:cNvCxnSpPr/>
          <p:nvPr/>
        </p:nvCxnSpPr>
        <p:spPr>
          <a:xfrm>
            <a:off x="4601959" y="5011078"/>
            <a:ext cx="2602523" cy="8792"/>
          </a:xfrm>
          <a:prstGeom prst="line">
            <a:avLst/>
          </a:prstGeom>
        </p:spPr>
        <p:style>
          <a:lnRef idx="2">
            <a:schemeClr val="dk1"/>
          </a:lnRef>
          <a:fillRef idx="0">
            <a:schemeClr val="dk1"/>
          </a:fillRef>
          <a:effectRef idx="1">
            <a:schemeClr val="dk1"/>
          </a:effectRef>
          <a:fontRef idx="minor">
            <a:schemeClr val="tx1"/>
          </a:fontRef>
        </p:style>
      </p:cxnSp>
      <p:sp>
        <p:nvSpPr>
          <p:cNvPr id="11" name="Rectangle 10"/>
          <p:cNvSpPr/>
          <p:nvPr/>
        </p:nvSpPr>
        <p:spPr>
          <a:xfrm>
            <a:off x="7277184" y="4835204"/>
            <a:ext cx="777777" cy="369332"/>
          </a:xfrm>
          <a:prstGeom prst="rect">
            <a:avLst/>
          </a:prstGeom>
        </p:spPr>
        <p:txBody>
          <a:bodyPr wrap="none">
            <a:spAutoFit/>
          </a:bodyPr>
          <a:lstStyle/>
          <a:p>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2.61</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464" y="944100"/>
            <a:ext cx="2781300" cy="235301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462" y="3373916"/>
            <a:ext cx="2843315" cy="2982435"/>
          </a:xfrm>
          <a:prstGeom prst="rect">
            <a:avLst/>
          </a:prstGeom>
        </p:spPr>
      </p:pic>
    </p:spTree>
    <p:extLst>
      <p:ext uri="{BB962C8B-B14F-4D97-AF65-F5344CB8AC3E}">
        <p14:creationId xmlns:p14="http://schemas.microsoft.com/office/powerpoint/2010/main" val="3525324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03385"/>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SLUMP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03385"/>
            <a:ext cx="10972800" cy="5652966"/>
          </a:xfrm>
        </p:spPr>
        <p:txBody>
          <a:bodyPr/>
          <a:lstStyle/>
          <a:p>
            <a:pPr lvl="0">
              <a:buFont typeface="Wingdings" panose="05000000000000000000" pitchFamily="2" charset="2"/>
              <a:buChar char="§"/>
            </a:pPr>
            <a:r>
              <a:rPr lang="en-US" sz="2000" dirty="0">
                <a:solidFill>
                  <a:prstClr val="black"/>
                </a:solidFill>
                <a:latin typeface="Times New Roman" pitchFamily="18" charset="0"/>
                <a:ea typeface="Calibri" pitchFamily="34" charset="0"/>
                <a:cs typeface="Times New Roman" pitchFamily="18" charset="0"/>
              </a:rPr>
              <a:t>SLUMP TEST</a:t>
            </a:r>
            <a:r>
              <a:rPr lang="en-US" dirty="0">
                <a:solidFill>
                  <a:prstClr val="black"/>
                </a:solidFill>
                <a:latin typeface="Times New Roman" pitchFamily="18" charset="0"/>
                <a:ea typeface="Calibri" pitchFamily="34" charset="0"/>
                <a:cs typeface="Times New Roman" pitchFamily="18" charset="0"/>
              </a:rPr>
              <a:t> </a:t>
            </a:r>
            <a:endParaRPr lang="en-US" dirty="0">
              <a:solidFill>
                <a:prstClr val="black"/>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202222" y="6492875"/>
            <a:ext cx="1093063" cy="365125"/>
          </a:xfrm>
        </p:spPr>
        <p:txBody>
          <a:bodyPr/>
          <a:lstStyle/>
          <a:p>
            <a:fld id="{7B40273E-AC4E-43CA-978C-1A7014527462}" type="datetime1">
              <a:rPr lang="en-IN" b="1" smtClean="0">
                <a:latin typeface="Times New Roman" panose="02020603050405020304" pitchFamily="18" charset="0"/>
                <a:cs typeface="Times New Roman" panose="02020603050405020304" pitchFamily="18" charset="0"/>
              </a:rPr>
              <a:t>13-07-2022</a:t>
            </a:fld>
            <a:endParaRPr lang="en-IN"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123248" y="6386953"/>
            <a:ext cx="3797300" cy="365125"/>
          </a:xfrm>
        </p:spPr>
        <p:txBody>
          <a:bodyPr/>
          <a:lstStyle/>
          <a:p>
            <a:r>
              <a:rPr lang="en-US" b="1" dirty="0" smtClean="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24</a:t>
            </a:fld>
            <a:endParaRPr lang="en-IN"/>
          </a:p>
        </p:txBody>
      </p:sp>
      <p:sp>
        <p:nvSpPr>
          <p:cNvPr id="7" name="Down Arrow 6"/>
          <p:cNvSpPr/>
          <p:nvPr/>
        </p:nvSpPr>
        <p:spPr>
          <a:xfrm>
            <a:off x="1565031" y="1222131"/>
            <a:ext cx="325315" cy="720969"/>
          </a:xfrm>
          <a:prstGeom prst="downArrow">
            <a:avLst>
              <a:gd name="adj1" fmla="val 50000"/>
              <a:gd name="adj2" fmla="val 647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latin typeface="Times New Roman" pitchFamily="18" charset="0"/>
              <a:cs typeface="Times New Roman" pitchFamily="18" charset="0"/>
            </a:endParaRPr>
          </a:p>
        </p:txBody>
      </p:sp>
      <p:sp>
        <p:nvSpPr>
          <p:cNvPr id="8" name="Rectangle 7"/>
          <p:cNvSpPr/>
          <p:nvPr/>
        </p:nvSpPr>
        <p:spPr>
          <a:xfrm>
            <a:off x="1412631" y="1943100"/>
            <a:ext cx="1453661" cy="646331"/>
          </a:xfrm>
          <a:prstGeom prst="rect">
            <a:avLst/>
          </a:prstGeom>
        </p:spPr>
        <p:txBody>
          <a:bodyPr wrap="square">
            <a:spAutoFit/>
          </a:bodyPr>
          <a:lstStyle/>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50mm</a:t>
            </a:r>
          </a:p>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                                         </a:t>
            </a:r>
            <a:endParaRPr lang="en-IN" dirty="0"/>
          </a:p>
        </p:txBody>
      </p:sp>
      <p:cxnSp>
        <p:nvCxnSpPr>
          <p:cNvPr id="9" name="Elbow Connector 8"/>
          <p:cNvCxnSpPr/>
          <p:nvPr/>
        </p:nvCxnSpPr>
        <p:spPr>
          <a:xfrm>
            <a:off x="2167937" y="2192996"/>
            <a:ext cx="609600" cy="3048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777537" y="2313130"/>
            <a:ext cx="3115020" cy="369332"/>
          </a:xfrm>
          <a:prstGeom prst="rect">
            <a:avLst/>
          </a:prstGeom>
        </p:spPr>
        <p:txBody>
          <a:bodyPr wrap="none">
            <a:spAutoFit/>
          </a:bodyPr>
          <a:lstStyle/>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with and without </a:t>
            </a:r>
            <a:r>
              <a:rPr lang="en-US" dirty="0" smtClean="0">
                <a:solidFill>
                  <a:prstClr val="black"/>
                </a:solidFill>
                <a:latin typeface="Times New Roman" pitchFamily="18" charset="0"/>
                <a:ea typeface="Calibri" pitchFamily="34" charset="0"/>
                <a:cs typeface="Times New Roman" pitchFamily="18" charset="0"/>
              </a:rPr>
              <a:t>Brick powder.</a:t>
            </a:r>
            <a:endParaRPr lang="en-US" dirty="0">
              <a:latin typeface="Times New Roman" pitchFamily="18" charset="0"/>
              <a:cs typeface="Times New Roman"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198" y="2802596"/>
            <a:ext cx="3161109" cy="284417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47" y="2802596"/>
            <a:ext cx="3161109" cy="2844179"/>
          </a:xfrm>
          <a:prstGeom prst="rect">
            <a:avLst/>
          </a:prstGeom>
        </p:spPr>
      </p:pic>
    </p:spTree>
    <p:extLst>
      <p:ext uri="{BB962C8B-B14F-4D97-AF65-F5344CB8AC3E}">
        <p14:creationId xmlns:p14="http://schemas.microsoft.com/office/powerpoint/2010/main" val="1008747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94592"/>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CAST &amp;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694592"/>
            <a:ext cx="10972800" cy="5661759"/>
          </a:xfrm>
        </p:spPr>
        <p:txBody>
          <a:bodyPr/>
          <a:lstStyle/>
          <a:p>
            <a:pPr>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3 number of cubes, are cast without brick powder and 9 number of cubes are cast with brick powder.</a:t>
            </a:r>
          </a:p>
          <a:p>
            <a:pPr>
              <a:buFont typeface="Wingdings" panose="05000000000000000000" pitchFamily="2" charset="2"/>
              <a:buChar char="§"/>
            </a:pPr>
            <a:endParaRPr lang="en-US" sz="2000" dirty="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smtClean="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smtClean="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smtClean="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smtClean="0">
              <a:solidFill>
                <a:schemeClr val="tx1"/>
              </a:solidFill>
              <a:latin typeface="Times New Roman" pitchFamily="18" charset="0"/>
              <a:cs typeface="Times New Roman" pitchFamily="18" charset="0"/>
            </a:endParaRPr>
          </a:p>
          <a:p>
            <a:pPr>
              <a:buFont typeface="Wingdings" panose="05000000000000000000" pitchFamily="2" charset="2"/>
              <a:buChar char="§"/>
            </a:pPr>
            <a:endParaRPr lang="en-US" sz="2000" dirty="0">
              <a:solidFill>
                <a:schemeClr val="tx1"/>
              </a:solidFill>
              <a:latin typeface="Times New Roman" pitchFamily="18" charset="0"/>
              <a:cs typeface="Times New Roman" pitchFamily="18" charset="0"/>
            </a:endParaRPr>
          </a:p>
          <a:p>
            <a:pPr>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9 number of cubes are cast with 15%,25%&amp;30% as partial replacement of fine aggregate using brick powder</a:t>
            </a:r>
          </a:p>
          <a:p>
            <a:pPr>
              <a:buFont typeface="Wingdings" panose="05000000000000000000" pitchFamily="2" charset="2"/>
              <a:buChar char="§"/>
            </a:pPr>
            <a:r>
              <a:rPr lang="en-US" sz="2000" dirty="0">
                <a:solidFill>
                  <a:schemeClr val="tx1"/>
                </a:solidFill>
                <a:latin typeface="Times New Roman" pitchFamily="18" charset="0"/>
                <a:cs typeface="Times New Roman" pitchFamily="18" charset="0"/>
              </a:rPr>
              <a:t>The cast specimens are cured, after curing the specimens are tested for </a:t>
            </a:r>
            <a:r>
              <a:rPr lang="en-US" sz="2000" dirty="0" smtClean="0">
                <a:solidFill>
                  <a:schemeClr val="tx1"/>
                </a:solidFill>
                <a:latin typeface="Times New Roman" pitchFamily="18" charset="0"/>
                <a:cs typeface="Times New Roman" pitchFamily="18" charset="0"/>
              </a:rPr>
              <a:t>7days, 14days </a:t>
            </a:r>
            <a:r>
              <a:rPr lang="en-US" sz="2000" dirty="0">
                <a:solidFill>
                  <a:schemeClr val="tx1"/>
                </a:solidFill>
                <a:latin typeface="Times New Roman" pitchFamily="18" charset="0"/>
                <a:cs typeface="Times New Roman" pitchFamily="18" charset="0"/>
              </a:rPr>
              <a:t>and 28 days</a:t>
            </a:r>
            <a:r>
              <a:rPr lang="en-US" sz="2000" dirty="0" smtClean="0">
                <a:solidFill>
                  <a:schemeClr val="tx1"/>
                </a:solidFill>
                <a:latin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263769" y="6501180"/>
            <a:ext cx="1057894"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394834" y="6491367"/>
            <a:ext cx="3797300" cy="365125"/>
          </a:xfrm>
        </p:spPr>
        <p:txBody>
          <a:bodyPr/>
          <a:lstStyle/>
          <a:p>
            <a:r>
              <a:rPr lang="en-US" b="1" dirty="0" smtClean="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25</a:t>
            </a:fld>
            <a:endParaRPr lang="en-IN"/>
          </a:p>
        </p:txBody>
      </p:sp>
      <p:pic>
        <p:nvPicPr>
          <p:cNvPr id="7" name="Picture 6" descr="WhatsApp Image 2021-01-17 at 10.20.52.jpeg"/>
          <p:cNvPicPr>
            <a:picLocks noChangeAspect="1"/>
          </p:cNvPicPr>
          <p:nvPr/>
        </p:nvPicPr>
        <p:blipFill>
          <a:blip r:embed="rId2" cstate="print"/>
          <a:stretch>
            <a:fillRect/>
          </a:stretch>
        </p:blipFill>
        <p:spPr>
          <a:xfrm>
            <a:off x="4035008" y="1094115"/>
            <a:ext cx="3569677" cy="2950347"/>
          </a:xfrm>
          <a:prstGeom prst="rect">
            <a:avLst/>
          </a:prstGeom>
          <a:ln>
            <a:noFill/>
          </a:ln>
          <a:effectLst>
            <a:softEdge rad="112500"/>
          </a:effectLst>
        </p:spPr>
      </p:pic>
      <p:sp>
        <p:nvSpPr>
          <p:cNvPr id="8" name="Rectangle 7"/>
          <p:cNvSpPr/>
          <p:nvPr/>
        </p:nvSpPr>
        <p:spPr>
          <a:xfrm>
            <a:off x="4676187" y="3560857"/>
            <a:ext cx="2287321" cy="646331"/>
          </a:xfrm>
          <a:prstGeom prst="rect">
            <a:avLst/>
          </a:prstGeom>
        </p:spPr>
        <p:txBody>
          <a:bodyPr wrap="square">
            <a:spAutoFit/>
          </a:bodyPr>
          <a:lstStyle/>
          <a:p>
            <a:pPr algn="ctr"/>
            <a:r>
              <a:rPr lang="en-US" dirty="0"/>
              <a:t>Cube 150x150x150mm</a:t>
            </a:r>
          </a:p>
        </p:txBody>
      </p:sp>
    </p:spTree>
    <p:extLst>
      <p:ext uri="{BB962C8B-B14F-4D97-AF65-F5344CB8AC3E}">
        <p14:creationId xmlns:p14="http://schemas.microsoft.com/office/powerpoint/2010/main" val="979086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latin typeface="Times New Roman" pitchFamily="18" charset="0"/>
                <a:cs typeface="Times New Roman" pitchFamily="18" charset="0"/>
              </a:rPr>
              <a:t>COMPRESSIVE STRENGTH  </a:t>
            </a:r>
            <a:r>
              <a:rPr lang="en-US" sz="4000" b="1" i="1" u="sng" dirty="0" smtClean="0">
                <a:solidFill>
                  <a:schemeClr val="tx1"/>
                </a:solidFill>
                <a:effectLst/>
                <a:latin typeface="Times New Roman" pitchFamily="18" charset="0"/>
                <a:cs typeface="Times New Roman" pitchFamily="18" charset="0"/>
              </a:rPr>
              <a:t>TEST</a:t>
            </a:r>
            <a:endParaRPr lang="en-IN" sz="4000"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lstStyle/>
          <a:p>
            <a:pPr marL="0" indent="0" algn="just">
              <a:buNone/>
            </a:pPr>
            <a:r>
              <a:rPr lang="en-US" sz="2000" dirty="0">
                <a:solidFill>
                  <a:schemeClr val="tx1"/>
                </a:solidFill>
                <a:latin typeface="Times New Roman" pitchFamily="18" charset="0"/>
                <a:cs typeface="Times New Roman" pitchFamily="18" charset="0"/>
              </a:rPr>
              <a:t>The compressive strength test </a:t>
            </a:r>
            <a:r>
              <a:rPr lang="en-US" sz="2000" dirty="0" smtClean="0">
                <a:solidFill>
                  <a:schemeClr val="tx1"/>
                </a:solidFill>
                <a:latin typeface="Times New Roman" pitchFamily="18" charset="0"/>
                <a:cs typeface="Times New Roman" pitchFamily="18" charset="0"/>
              </a:rPr>
              <a:t>is carried </a:t>
            </a:r>
            <a:r>
              <a:rPr lang="en-US" sz="2000" dirty="0">
                <a:solidFill>
                  <a:schemeClr val="tx1"/>
                </a:solidFill>
                <a:latin typeface="Times New Roman" pitchFamily="18" charset="0"/>
                <a:cs typeface="Times New Roman" pitchFamily="18" charset="0"/>
              </a:rPr>
              <a:t>on cube size of </a:t>
            </a:r>
            <a:r>
              <a:rPr lang="en-US" sz="2000" dirty="0" smtClean="0">
                <a:solidFill>
                  <a:schemeClr val="tx1"/>
                </a:solidFill>
                <a:latin typeface="Times New Roman" pitchFamily="18" charset="0"/>
                <a:cs typeface="Times New Roman" pitchFamily="18" charset="0"/>
              </a:rPr>
              <a:t>150×150×150mm. 9 number </a:t>
            </a:r>
            <a:r>
              <a:rPr lang="en-US" sz="2000" dirty="0">
                <a:solidFill>
                  <a:schemeClr val="tx1"/>
                </a:solidFill>
                <a:latin typeface="Times New Roman" pitchFamily="18" charset="0"/>
                <a:cs typeface="Times New Roman" pitchFamily="18" charset="0"/>
              </a:rPr>
              <a:t>of cubes will be tested with </a:t>
            </a:r>
            <a:r>
              <a:rPr lang="en-US" sz="2000" dirty="0" smtClean="0">
                <a:solidFill>
                  <a:schemeClr val="tx1"/>
                </a:solidFill>
                <a:latin typeface="Times New Roman" pitchFamily="18" charset="0"/>
                <a:cs typeface="Times New Roman" pitchFamily="18" charset="0"/>
              </a:rPr>
              <a:t>brick powder of 15%, 25% </a:t>
            </a:r>
            <a:r>
              <a:rPr lang="en-US" sz="2000" dirty="0">
                <a:solidFill>
                  <a:schemeClr val="tx1"/>
                </a:solidFill>
                <a:latin typeface="Times New Roman" pitchFamily="18" charset="0"/>
                <a:cs typeface="Times New Roman" pitchFamily="18" charset="0"/>
              </a:rPr>
              <a:t>and </a:t>
            </a:r>
            <a:r>
              <a:rPr lang="en-US" sz="2000" dirty="0" smtClean="0">
                <a:solidFill>
                  <a:schemeClr val="tx1"/>
                </a:solidFill>
                <a:latin typeface="Times New Roman" pitchFamily="18" charset="0"/>
                <a:cs typeface="Times New Roman" pitchFamily="18" charset="0"/>
              </a:rPr>
              <a:t>30% </a:t>
            </a:r>
            <a:r>
              <a:rPr lang="en-US" sz="2000" dirty="0">
                <a:solidFill>
                  <a:schemeClr val="tx1"/>
                </a:solidFill>
                <a:latin typeface="Times New Roman" pitchFamily="18" charset="0"/>
                <a:cs typeface="Times New Roman" pitchFamily="18" charset="0"/>
              </a:rPr>
              <a:t>and 3 cubes without </a:t>
            </a:r>
            <a:r>
              <a:rPr lang="en-US" sz="2000" dirty="0" smtClean="0">
                <a:solidFill>
                  <a:schemeClr val="tx1"/>
                </a:solidFill>
                <a:latin typeface="Times New Roman" pitchFamily="18" charset="0"/>
                <a:cs typeface="Times New Roman" pitchFamily="18" charset="0"/>
              </a:rPr>
              <a:t>brick powder </a:t>
            </a:r>
            <a:r>
              <a:rPr lang="en-US" sz="2000" dirty="0">
                <a:solidFill>
                  <a:schemeClr val="tx1"/>
                </a:solidFill>
                <a:latin typeface="Times New Roman" pitchFamily="18" charset="0"/>
                <a:cs typeface="Times New Roman" pitchFamily="18" charset="0"/>
              </a:rPr>
              <a:t>for </a:t>
            </a:r>
            <a:r>
              <a:rPr lang="en-US" sz="2000" dirty="0" smtClean="0">
                <a:solidFill>
                  <a:schemeClr val="tx1"/>
                </a:solidFill>
                <a:latin typeface="Times New Roman" pitchFamily="18" charset="0"/>
                <a:cs typeface="Times New Roman" pitchFamily="18" charset="0"/>
              </a:rPr>
              <a:t>7days, 14days </a:t>
            </a:r>
            <a:r>
              <a:rPr lang="en-US" sz="2000" dirty="0">
                <a:solidFill>
                  <a:schemeClr val="tx1"/>
                </a:solidFill>
                <a:latin typeface="Times New Roman" pitchFamily="18" charset="0"/>
                <a:cs typeface="Times New Roman" pitchFamily="18" charset="0"/>
              </a:rPr>
              <a:t>and 28 days.</a:t>
            </a:r>
          </a:p>
          <a:p>
            <a:pPr>
              <a:buFont typeface="Wingdings" panose="05000000000000000000" pitchFamily="2" charset="2"/>
              <a:buChar char="q"/>
            </a:pPr>
            <a:r>
              <a:rPr lang="en-US" sz="2200" b="1" u="sng" dirty="0" smtClean="0">
                <a:solidFill>
                  <a:schemeClr val="tx1"/>
                </a:solidFill>
                <a:latin typeface="Times New Roman" panose="02020603050405020304" pitchFamily="18" charset="0"/>
                <a:cs typeface="Times New Roman" panose="02020603050405020304" pitchFamily="18" charset="0"/>
              </a:rPr>
              <a:t>7 DAYS CURING</a:t>
            </a:r>
          </a:p>
          <a:p>
            <a:pPr>
              <a:spcBef>
                <a:spcPts val="1200"/>
              </a:spcBef>
              <a:buFont typeface="Wingdings" panose="05000000000000000000" pitchFamily="2" charset="2"/>
              <a:buChar char="§"/>
            </a:pPr>
            <a:r>
              <a:rPr lang="en-US" sz="2000" b="1" dirty="0" smtClean="0">
                <a:solidFill>
                  <a:schemeClr val="tx1"/>
                </a:solidFill>
                <a:latin typeface="Times New Roman" panose="02020603050405020304" pitchFamily="18" charset="0"/>
                <a:cs typeface="Times New Roman" panose="02020603050405020304" pitchFamily="18" charset="0"/>
              </a:rPr>
              <a:t>Cube without brick powder (0%):</a:t>
            </a: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105507" y="6492875"/>
            <a:ext cx="1154609" cy="365125"/>
          </a:xfrm>
        </p:spPr>
        <p:txBody>
          <a:bodyPr/>
          <a:lstStyle/>
          <a:p>
            <a:fld id="{7B40273E-AC4E-43CA-978C-1A7014527462}" type="datetime1">
              <a:rPr lang="en-IN" b="1" smtClean="0">
                <a:latin typeface="Times New Roman" panose="02020603050405020304" pitchFamily="18" charset="0"/>
                <a:cs typeface="Times New Roman" panose="02020603050405020304" pitchFamily="18" charset="0"/>
              </a:rPr>
              <a:t>13-07-2022</a:t>
            </a:fld>
            <a:endParaRPr lang="en-IN"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483532" y="6538913"/>
            <a:ext cx="3797300" cy="365125"/>
          </a:xfrm>
        </p:spPr>
        <p:txBody>
          <a:bodyPr/>
          <a:lstStyle/>
          <a:p>
            <a:r>
              <a:rPr lang="en-US" b="1" dirty="0" smtClean="0"/>
              <a:t>Dept. of Civil Engineering, VKIT</a:t>
            </a:r>
            <a:endParaRPr lang="en-IN" b="1" dirty="0"/>
          </a:p>
        </p:txBody>
      </p:sp>
      <p:sp>
        <p:nvSpPr>
          <p:cNvPr id="6" name="Slide Number Placeholder 5"/>
          <p:cNvSpPr>
            <a:spLocks noGrp="1"/>
          </p:cNvSpPr>
          <p:nvPr>
            <p:ph type="sldNum" sz="quarter" idx="12"/>
          </p:nvPr>
        </p:nvSpPr>
        <p:spPr/>
        <p:txBody>
          <a:bodyPr/>
          <a:lstStyle/>
          <a:p>
            <a:fld id="{24027DF9-9D11-4A12-9A91-D7D69AC2A0A6}" type="slidenum">
              <a:rPr lang="en-IN" smtClean="0"/>
              <a:t>26</a:t>
            </a:fld>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53360"/>
            <a:ext cx="3513773" cy="360299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648" y="2753359"/>
            <a:ext cx="3828552" cy="3602991"/>
          </a:xfrm>
          <a:prstGeom prst="rect">
            <a:avLst/>
          </a:prstGeom>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5400000">
            <a:off x="8291575" y="2882646"/>
            <a:ext cx="3602991" cy="3344418"/>
          </a:xfrm>
          <a:prstGeom prst="rect">
            <a:avLst/>
          </a:prstGeom>
        </p:spPr>
      </p:pic>
    </p:spTree>
    <p:extLst>
      <p:ext uri="{BB962C8B-B14F-4D97-AF65-F5344CB8AC3E}">
        <p14:creationId xmlns:p14="http://schemas.microsoft.com/office/powerpoint/2010/main" val="1511012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412" y="6467749"/>
            <a:ext cx="1365625"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687163" y="6450840"/>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27</a:t>
            </a:fld>
            <a:endParaRPr lang="en-IN"/>
          </a:p>
        </p:txBody>
      </p:sp>
      <p:sp>
        <p:nvSpPr>
          <p:cNvPr id="5" name="Rectangle 4"/>
          <p:cNvSpPr/>
          <p:nvPr/>
        </p:nvSpPr>
        <p:spPr>
          <a:xfrm>
            <a:off x="660401" y="308094"/>
            <a:ext cx="10730638" cy="5970865"/>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a:t>
            </a:r>
            <a:r>
              <a:rPr lang="en-US" b="1" dirty="0" smtClean="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brick powder </a:t>
            </a:r>
            <a:r>
              <a:rPr lang="en-US" b="1" dirty="0" smtClean="0">
                <a:latin typeface="Times New Roman" panose="02020603050405020304" pitchFamily="18" charset="0"/>
                <a:cs typeface="Times New Roman" panose="02020603050405020304" pitchFamily="18" charset="0"/>
              </a:rPr>
              <a:t>(15%): </a:t>
            </a:r>
            <a:r>
              <a:rPr lang="en-US" dirty="0" smtClean="0">
                <a:latin typeface="Times New Roman" panose="02020603050405020304" pitchFamily="18" charset="0"/>
                <a:cs typeface="Times New Roman" panose="02020603050405020304" pitchFamily="18" charset="0"/>
              </a:rPr>
              <a:t>Here fine aggregate has been replaced about 15% of total weight of sand.</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1" y="924560"/>
            <a:ext cx="3119119" cy="47447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480" y="924560"/>
            <a:ext cx="4551680" cy="474472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520" y="924560"/>
            <a:ext cx="3098800" cy="4744720"/>
          </a:xfrm>
          <a:prstGeom prst="rect">
            <a:avLst/>
          </a:prstGeom>
        </p:spPr>
      </p:pic>
    </p:spTree>
    <p:extLst>
      <p:ext uri="{BB962C8B-B14F-4D97-AF65-F5344CB8AC3E}">
        <p14:creationId xmlns:p14="http://schemas.microsoft.com/office/powerpoint/2010/main" val="3765842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16523" y="6491969"/>
            <a:ext cx="1066686"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60641" y="6491970"/>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28</a:t>
            </a:fld>
            <a:endParaRPr lang="en-IN"/>
          </a:p>
        </p:txBody>
      </p:sp>
      <p:sp>
        <p:nvSpPr>
          <p:cNvPr id="5" name="Rectangle 4"/>
          <p:cNvSpPr/>
          <p:nvPr/>
        </p:nvSpPr>
        <p:spPr>
          <a:xfrm>
            <a:off x="548640" y="200075"/>
            <a:ext cx="10842398" cy="5909310"/>
          </a:xfrm>
          <a:prstGeom prst="rect">
            <a:avLst/>
          </a:prstGeom>
        </p:spPr>
        <p:txBody>
          <a:bodyPr wrap="square">
            <a:spAutoFit/>
          </a:bodyPr>
          <a:lstStyle/>
          <a:p>
            <a:pPr marL="285750" indent="-285750">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 brick powder </a:t>
            </a:r>
            <a:r>
              <a:rPr lang="en-US" b="1" dirty="0" smtClean="0">
                <a:latin typeface="Times New Roman" panose="02020603050405020304" pitchFamily="18" charset="0"/>
                <a:cs typeface="Times New Roman" panose="02020603050405020304" pitchFamily="18" charset="0"/>
              </a:rPr>
              <a:t>(25</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Here fine aggregate has been replaced about 15% of total weight of sand</a:t>
            </a:r>
            <a:r>
              <a:rPr lang="en-US" dirty="0" smtClean="0">
                <a:latin typeface="Times New Roman" panose="02020603050405020304" pitchFamily="18" charset="0"/>
                <a:cs typeface="Times New Roman" panose="02020603050405020304" pitchFamily="18" charset="0"/>
              </a:rPr>
              <a:t>.</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1" y="765225"/>
            <a:ext cx="3098800" cy="39794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200" y="765224"/>
            <a:ext cx="3434080" cy="39794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039" y="765223"/>
            <a:ext cx="3577999" cy="3979495"/>
          </a:xfrm>
          <a:prstGeom prst="rect">
            <a:avLst/>
          </a:prstGeom>
        </p:spPr>
      </p:pic>
    </p:spTree>
    <p:extLst>
      <p:ext uri="{BB962C8B-B14F-4D97-AF65-F5344CB8AC3E}">
        <p14:creationId xmlns:p14="http://schemas.microsoft.com/office/powerpoint/2010/main" val="3653872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16523" y="6492874"/>
            <a:ext cx="1005140"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822699"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29</a:t>
            </a:fld>
            <a:endParaRPr lang="en-IN"/>
          </a:p>
        </p:txBody>
      </p:sp>
      <p:sp>
        <p:nvSpPr>
          <p:cNvPr id="5" name="Rectangle 4"/>
          <p:cNvSpPr/>
          <p:nvPr/>
        </p:nvSpPr>
        <p:spPr>
          <a:xfrm>
            <a:off x="609600" y="88315"/>
            <a:ext cx="10781438" cy="6186309"/>
          </a:xfrm>
          <a:prstGeom prst="rect">
            <a:avLst/>
          </a:prstGeom>
        </p:spPr>
        <p:txBody>
          <a:bodyPr wrap="square">
            <a:spAutoFit/>
          </a:bodyPr>
          <a:lstStyle/>
          <a:p>
            <a:pPr marL="285750" indent="-285750">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 brick powder </a:t>
            </a:r>
            <a:r>
              <a:rPr lang="en-US" b="1" dirty="0" smtClean="0">
                <a:latin typeface="Times New Roman" panose="02020603050405020304" pitchFamily="18" charset="0"/>
                <a:cs typeface="Times New Roman" panose="02020603050405020304" pitchFamily="18" charset="0"/>
              </a:rPr>
              <a:t>(30%): </a:t>
            </a:r>
            <a:r>
              <a:rPr lang="en-US" dirty="0">
                <a:latin typeface="Times New Roman" panose="02020603050405020304" pitchFamily="18" charset="0"/>
                <a:cs typeface="Times New Roman" panose="02020603050405020304" pitchFamily="18" charset="0"/>
              </a:rPr>
              <a:t>Here fine aggregate has been replaced about 15% of total weight of sand</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20" y="619124"/>
            <a:ext cx="3718560" cy="46362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19125"/>
            <a:ext cx="2641600" cy="463629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9" y="619123"/>
            <a:ext cx="3645763" cy="4636293"/>
          </a:xfrm>
          <a:prstGeom prst="rect">
            <a:avLst/>
          </a:prstGeom>
        </p:spPr>
      </p:pic>
    </p:spTree>
    <p:extLst>
      <p:ext uri="{BB962C8B-B14F-4D97-AF65-F5344CB8AC3E}">
        <p14:creationId xmlns:p14="http://schemas.microsoft.com/office/powerpoint/2010/main" val="136744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6420-E29E-456A-BDBB-6801241FBA95}"/>
              </a:ext>
            </a:extLst>
          </p:cNvPr>
          <p:cNvSpPr>
            <a:spLocks noGrp="1"/>
          </p:cNvSpPr>
          <p:nvPr>
            <p:ph type="title"/>
          </p:nvPr>
        </p:nvSpPr>
        <p:spPr>
          <a:xfrm>
            <a:off x="0" y="1"/>
            <a:ext cx="12192000" cy="984274"/>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INTRODUCTION</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32EBBB-64CC-408A-8B9E-BB84BAE4FB31}"/>
              </a:ext>
            </a:extLst>
          </p:cNvPr>
          <p:cNvSpPr>
            <a:spLocks noGrp="1"/>
          </p:cNvSpPr>
          <p:nvPr>
            <p:ph idx="1"/>
          </p:nvPr>
        </p:nvSpPr>
        <p:spPr>
          <a:xfrm>
            <a:off x="516835" y="984275"/>
            <a:ext cx="11131826" cy="5508600"/>
          </a:xfrm>
        </p:spPr>
        <p:txBody>
          <a:bodyPr>
            <a:normAutofit/>
          </a:bodyPr>
          <a:lstStyle/>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Civil engineering is a professional engineering discipline that deals with the design, construction, and maintenance of the physical and naturally built environment, including public works such as roads, bridges, canals, dams, airports, sewerage systems, pipelines, structural components of buildings, and railways.</a:t>
            </a:r>
          </a:p>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About 3 billion tones </a:t>
            </a:r>
            <a:r>
              <a:rPr lang="en-US" sz="2000" dirty="0" smtClean="0">
                <a:solidFill>
                  <a:schemeClr val="tx1"/>
                </a:solidFill>
                <a:latin typeface="Times New Roman" pitchFamily="18" charset="0"/>
                <a:cs typeface="Times New Roman" pitchFamily="18" charset="0"/>
              </a:rPr>
              <a:t>demolition </a:t>
            </a:r>
            <a:r>
              <a:rPr lang="en-US" sz="2000" dirty="0">
                <a:solidFill>
                  <a:schemeClr val="tx1"/>
                </a:solidFill>
                <a:latin typeface="Times New Roman" pitchFamily="18" charset="0"/>
                <a:cs typeface="Times New Roman" pitchFamily="18" charset="0"/>
              </a:rPr>
              <a:t>waste is generated annually over the globe and 14.5 million tones in India.</a:t>
            </a:r>
          </a:p>
          <a:p>
            <a:pPr algn="just">
              <a:lnSpc>
                <a:spcPct val="150000"/>
              </a:lnSpc>
            </a:pPr>
            <a:r>
              <a:rPr lang="en-US" sz="2000" dirty="0">
                <a:solidFill>
                  <a:schemeClr val="tx1"/>
                </a:solidFill>
                <a:latin typeface="Times New Roman" pitchFamily="18" charset="0"/>
                <a:cs typeface="Times New Roman" pitchFamily="18" charset="0"/>
              </a:rPr>
              <a:t>Nowadays, this waste constitutes serious socio-economic and environmental problems. Through its transportation and treatment process, construction and demolition wastes (CDW) are harmful to the environment due to the greenhouse gas </a:t>
            </a:r>
            <a:r>
              <a:rPr lang="en-US" sz="2000" dirty="0" smtClean="0">
                <a:solidFill>
                  <a:schemeClr val="tx1"/>
                </a:solidFill>
                <a:latin typeface="Times New Roman" panose="02020603050405020304" pitchFamily="18" charset="0"/>
                <a:cs typeface="Times New Roman" panose="02020603050405020304" pitchFamily="18" charset="0"/>
              </a:rPr>
              <a:t>emissions and </a:t>
            </a:r>
            <a:r>
              <a:rPr lang="en-US" sz="2000" dirty="0">
                <a:solidFill>
                  <a:schemeClr val="tx1"/>
                </a:solidFill>
                <a:latin typeface="Times New Roman" pitchFamily="18" charset="0"/>
                <a:cs typeface="Times New Roman" pitchFamily="18" charset="0"/>
              </a:rPr>
              <a:t>demolition waste disposal are difficult to manage.</a:t>
            </a:r>
          </a:p>
          <a:p>
            <a:pPr algn="just"/>
            <a:r>
              <a:rPr lang="en-US" sz="2000" dirty="0" smtClean="0">
                <a:solidFill>
                  <a:schemeClr val="tx1"/>
                </a:solidFill>
                <a:latin typeface="Times New Roman" pitchFamily="18" charset="0"/>
                <a:cs typeface="Times New Roman" pitchFamily="18" charset="0"/>
              </a:rPr>
              <a:t>Waste brick  </a:t>
            </a:r>
            <a:r>
              <a:rPr lang="en-US" sz="2000" dirty="0">
                <a:solidFill>
                  <a:schemeClr val="tx1"/>
                </a:solidFill>
                <a:latin typeface="Times New Roman" pitchFamily="18" charset="0"/>
                <a:cs typeface="Times New Roman" pitchFamily="18" charset="0"/>
              </a:rPr>
              <a:t>can be recycled and reused as aggregates</a:t>
            </a:r>
            <a:r>
              <a:rPr lang="en-US" sz="2000" dirty="0" smtClean="0">
                <a:solidFill>
                  <a:schemeClr val="tx1"/>
                </a:solidFill>
                <a:latin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378F6389-173B-4B79-9A13-95CA09F09972}"/>
              </a:ext>
            </a:extLst>
          </p:cNvPr>
          <p:cNvSpPr>
            <a:spLocks noGrp="1"/>
          </p:cNvSpPr>
          <p:nvPr>
            <p:ph type="dt" sz="half" idx="10"/>
          </p:nvPr>
        </p:nvSpPr>
        <p:spPr>
          <a:xfrm>
            <a:off x="371475" y="6559480"/>
            <a:ext cx="1300982" cy="365125"/>
          </a:xfrm>
        </p:spPr>
        <p:txBody>
          <a:bodyPr/>
          <a:lstStyle/>
          <a:p>
            <a:pPr algn="l"/>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pPr algn="l"/>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6F11A82-6089-47E7-93E2-5046F0B624A2}"/>
              </a:ext>
            </a:extLst>
          </p:cNvPr>
          <p:cNvSpPr>
            <a:spLocks noGrp="1"/>
          </p:cNvSpPr>
          <p:nvPr>
            <p:ph type="ftr" sz="quarter" idx="11"/>
          </p:nvPr>
        </p:nvSpPr>
        <p:spPr>
          <a:xfrm>
            <a:off x="0" y="6626087"/>
            <a:ext cx="12192000" cy="23191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a:t>
            </a:r>
            <a:r>
              <a:rPr lang="en-US" b="1" dirty="0" smtClean="0">
                <a:solidFill>
                  <a:schemeClr val="tx1"/>
                </a:solidFill>
                <a:latin typeface="Times New Roman" panose="02020603050405020304" pitchFamily="18" charset="0"/>
                <a:cs typeface="Times New Roman" panose="02020603050405020304" pitchFamily="18" charset="0"/>
              </a:rPr>
              <a:t>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CC1DB04-EFA4-4C4E-B4BF-6875E77C3245}"/>
              </a:ext>
            </a:extLst>
          </p:cNvPr>
          <p:cNvSpPr>
            <a:spLocks noGrp="1"/>
          </p:cNvSpPr>
          <p:nvPr>
            <p:ph type="sldNum" sz="quarter" idx="12"/>
          </p:nvPr>
        </p:nvSpPr>
        <p:spPr>
          <a:xfrm>
            <a:off x="11382234" y="6183087"/>
            <a:ext cx="653012" cy="674914"/>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3</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861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8938" y="6492875"/>
            <a:ext cx="1049101"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040709" y="6461908"/>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30</a:t>
            </a:fld>
            <a:endParaRPr lang="en-IN"/>
          </a:p>
        </p:txBody>
      </p:sp>
      <p:sp>
        <p:nvSpPr>
          <p:cNvPr id="5" name="Rectangle 4"/>
          <p:cNvSpPr/>
          <p:nvPr/>
        </p:nvSpPr>
        <p:spPr>
          <a:xfrm>
            <a:off x="487680" y="0"/>
            <a:ext cx="10903358" cy="6432530"/>
          </a:xfrm>
          <a:prstGeom prst="rect">
            <a:avLst/>
          </a:prstGeom>
        </p:spPr>
        <p:txBody>
          <a:bodyPr wrap="square">
            <a:spAutoFit/>
          </a:bodyPr>
          <a:lstStyle/>
          <a:p>
            <a:pPr>
              <a:buFont typeface="Wingdings" panose="05000000000000000000" pitchFamily="2" charset="2"/>
              <a:buChar char="q"/>
            </a:pPr>
            <a:r>
              <a:rPr lang="en-US" sz="2000" b="1" dirty="0" smtClean="0">
                <a:latin typeface="Times New Roman" panose="02020603050405020304" pitchFamily="18" charset="0"/>
                <a:cs typeface="Times New Roman" panose="02020603050405020304" pitchFamily="18" charset="0"/>
              </a:rPr>
              <a:t> </a:t>
            </a:r>
            <a:r>
              <a:rPr lang="en-US" sz="2000" b="1" u="sng" dirty="0" smtClean="0">
                <a:latin typeface="Times New Roman" panose="02020603050405020304" pitchFamily="18" charset="0"/>
                <a:cs typeface="Times New Roman" panose="02020603050405020304" pitchFamily="18" charset="0"/>
              </a:rPr>
              <a:t>14 </a:t>
            </a:r>
            <a:r>
              <a:rPr lang="en-US" sz="2000" b="1" u="sng" dirty="0">
                <a:latin typeface="Times New Roman" panose="02020603050405020304" pitchFamily="18" charset="0"/>
                <a:cs typeface="Times New Roman" panose="02020603050405020304" pitchFamily="18" charset="0"/>
              </a:rPr>
              <a:t>DAYS </a:t>
            </a:r>
            <a:r>
              <a:rPr lang="en-US" sz="2000" b="1" u="sng" dirty="0" smtClean="0">
                <a:latin typeface="Times New Roman" panose="02020603050405020304" pitchFamily="18" charset="0"/>
                <a:cs typeface="Times New Roman" panose="02020603050405020304" pitchFamily="18" charset="0"/>
              </a:rPr>
              <a:t>CURING:</a:t>
            </a:r>
            <a:endParaRPr lang="en-US" sz="2000" b="1" u="sng" dirty="0">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without brick powder (0</a:t>
            </a:r>
            <a:r>
              <a:rPr lang="en-US" b="1" dirty="0" smtClean="0">
                <a:latin typeface="Times New Roman" panose="02020603050405020304" pitchFamily="18" charset="0"/>
                <a:cs typeface="Times New Roman" panose="02020603050405020304" pitchFamily="18" charset="0"/>
              </a:rPr>
              <a:t>%):</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1" y="1016000"/>
            <a:ext cx="3149600" cy="479552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347" y="1016000"/>
            <a:ext cx="3857625" cy="47955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039" y="1016000"/>
            <a:ext cx="3324000" cy="4795520"/>
          </a:xfrm>
          <a:prstGeom prst="rect">
            <a:avLst/>
          </a:prstGeom>
        </p:spPr>
      </p:pic>
    </p:spTree>
    <p:extLst>
      <p:ext uri="{BB962C8B-B14F-4D97-AF65-F5344CB8AC3E}">
        <p14:creationId xmlns:p14="http://schemas.microsoft.com/office/powerpoint/2010/main" val="175783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6003" y="6501180"/>
            <a:ext cx="1233740"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16679"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31</a:t>
            </a:fld>
            <a:endParaRPr lang="en-IN"/>
          </a:p>
        </p:txBody>
      </p:sp>
      <p:sp>
        <p:nvSpPr>
          <p:cNvPr id="5" name="Rectangle 4"/>
          <p:cNvSpPr/>
          <p:nvPr/>
        </p:nvSpPr>
        <p:spPr>
          <a:xfrm>
            <a:off x="503544" y="0"/>
            <a:ext cx="10887494"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a:t>
            </a:r>
            <a:r>
              <a:rPr lang="en-US" b="1" dirty="0" smtClean="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brick powder </a:t>
            </a:r>
            <a:r>
              <a:rPr lang="en-US" b="1" dirty="0" smtClean="0">
                <a:latin typeface="Times New Roman" panose="02020603050405020304" pitchFamily="18" charset="0"/>
                <a:cs typeface="Times New Roman" panose="02020603050405020304" pitchFamily="18" charset="0"/>
              </a:rPr>
              <a:t>(15%):</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7" y="645796"/>
            <a:ext cx="4085320" cy="50336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174" y="645796"/>
            <a:ext cx="6387864" cy="5033644"/>
          </a:xfrm>
          <a:prstGeom prst="rect">
            <a:avLst/>
          </a:prstGeom>
        </p:spPr>
      </p:pic>
    </p:spTree>
    <p:extLst>
      <p:ext uri="{BB962C8B-B14F-4D97-AF65-F5344CB8AC3E}">
        <p14:creationId xmlns:p14="http://schemas.microsoft.com/office/powerpoint/2010/main" val="3551803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492875"/>
            <a:ext cx="120736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561888"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32</a:t>
            </a:fld>
            <a:endParaRPr lang="en-IN"/>
          </a:p>
        </p:txBody>
      </p:sp>
      <p:sp>
        <p:nvSpPr>
          <p:cNvPr id="5" name="Rectangle 4"/>
          <p:cNvSpPr/>
          <p:nvPr/>
        </p:nvSpPr>
        <p:spPr>
          <a:xfrm>
            <a:off x="577916" y="0"/>
            <a:ext cx="10813122"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a:t>
            </a:r>
            <a:r>
              <a:rPr lang="en-US" b="1" dirty="0" smtClean="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brick powder </a:t>
            </a:r>
            <a:r>
              <a:rPr lang="en-US" b="1" dirty="0" smtClean="0">
                <a:latin typeface="Times New Roman" panose="02020603050405020304" pitchFamily="18" charset="0"/>
                <a:cs typeface="Times New Roman" panose="02020603050405020304" pitchFamily="18" charset="0"/>
              </a:rPr>
              <a:t>(25%):</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12" y="554356"/>
            <a:ext cx="3857625" cy="54822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554356"/>
            <a:ext cx="6363426" cy="5482272"/>
          </a:xfrm>
          <a:prstGeom prst="rect">
            <a:avLst/>
          </a:prstGeom>
        </p:spPr>
      </p:pic>
    </p:spTree>
    <p:extLst>
      <p:ext uri="{BB962C8B-B14F-4D97-AF65-F5344CB8AC3E}">
        <p14:creationId xmlns:p14="http://schemas.microsoft.com/office/powerpoint/2010/main" val="381481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509971"/>
            <a:ext cx="1295286" cy="365125"/>
          </a:xfrm>
        </p:spPr>
        <p:txBody>
          <a:bodyPr/>
          <a:lstStyle/>
          <a:p>
            <a:fld id="{2FF063A5-DE39-4E57-AA7E-87A0D067F4D0}" type="datetime1">
              <a:rPr lang="en-IN" b="1" smtClean="0">
                <a:latin typeface="Times New Roman" panose="02020603050405020304" pitchFamily="18" charset="0"/>
                <a:cs typeface="Times New Roman" panose="02020603050405020304" pitchFamily="18" charset="0"/>
              </a:rPr>
              <a:t>13-07-2022</a:t>
            </a:fld>
            <a:endParaRPr lang="en-IN" b="1"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561888" y="6509972"/>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33</a:t>
            </a:fld>
            <a:endParaRPr lang="en-IN"/>
          </a:p>
        </p:txBody>
      </p:sp>
      <p:sp>
        <p:nvSpPr>
          <p:cNvPr id="5" name="Rectangle 4"/>
          <p:cNvSpPr/>
          <p:nvPr/>
        </p:nvSpPr>
        <p:spPr>
          <a:xfrm>
            <a:off x="557596" y="0"/>
            <a:ext cx="10833442"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a:t>
            </a:r>
            <a:r>
              <a:rPr lang="en-US" b="1" dirty="0" smtClean="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brick powder </a:t>
            </a:r>
            <a:r>
              <a:rPr lang="en-US" b="1" dirty="0" smtClean="0">
                <a:latin typeface="Times New Roman" panose="02020603050405020304" pitchFamily="18" charset="0"/>
                <a:cs typeface="Times New Roman" panose="02020603050405020304" pitchFamily="18" charset="0"/>
              </a:rPr>
              <a:t>(30%):</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37" y="579120"/>
            <a:ext cx="3857625" cy="54575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478" y="579120"/>
            <a:ext cx="6258560" cy="5457508"/>
          </a:xfrm>
          <a:prstGeom prst="rect">
            <a:avLst/>
          </a:prstGeom>
        </p:spPr>
      </p:pic>
    </p:spTree>
    <p:extLst>
      <p:ext uri="{BB962C8B-B14F-4D97-AF65-F5344CB8AC3E}">
        <p14:creationId xmlns:p14="http://schemas.microsoft.com/office/powerpoint/2010/main" val="19181219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7311" y="6492875"/>
            <a:ext cx="1101855"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426452" y="6509972"/>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34</a:t>
            </a:fld>
            <a:endParaRPr lang="en-IN"/>
          </a:p>
        </p:txBody>
      </p:sp>
      <p:sp>
        <p:nvSpPr>
          <p:cNvPr id="5" name="Rectangle 4"/>
          <p:cNvSpPr/>
          <p:nvPr/>
        </p:nvSpPr>
        <p:spPr>
          <a:xfrm>
            <a:off x="497840" y="0"/>
            <a:ext cx="10893198" cy="6432530"/>
          </a:xfrm>
          <a:prstGeom prst="rect">
            <a:avLst/>
          </a:prstGeom>
        </p:spPr>
        <p:txBody>
          <a:bodyPr wrap="square">
            <a:spAutoFit/>
          </a:bodyPr>
          <a:lstStyle/>
          <a:p>
            <a:pPr>
              <a:buFont typeface="Wingdings" panose="05000000000000000000" pitchFamily="2" charset="2"/>
              <a:buChar char="q"/>
            </a:pPr>
            <a:r>
              <a:rPr lang="en-US" sz="2000" b="1" u="sng" dirty="0" smtClean="0">
                <a:latin typeface="Times New Roman" panose="02020603050405020304" pitchFamily="18" charset="0"/>
                <a:cs typeface="Times New Roman" panose="02020603050405020304" pitchFamily="18" charset="0"/>
              </a:rPr>
              <a:t> 28 </a:t>
            </a:r>
            <a:r>
              <a:rPr lang="en-US" sz="2000" b="1" u="sng" dirty="0">
                <a:latin typeface="Times New Roman" panose="02020603050405020304" pitchFamily="18" charset="0"/>
                <a:cs typeface="Times New Roman" panose="02020603050405020304" pitchFamily="18" charset="0"/>
              </a:rPr>
              <a:t>DAYS CURING</a:t>
            </a:r>
          </a:p>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without brick powder (0</a:t>
            </a:r>
            <a:r>
              <a:rPr lang="en-US" b="1" dirty="0" smtClean="0">
                <a:latin typeface="Times New Roman" panose="02020603050405020304" pitchFamily="18" charset="0"/>
                <a:cs typeface="Times New Roman" panose="02020603050405020304" pitchFamily="18" charset="0"/>
              </a:rPr>
              <a:t>%):</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1" y="859791"/>
            <a:ext cx="2905760" cy="54965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647" y="859791"/>
            <a:ext cx="3797348" cy="54965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041" y="859791"/>
            <a:ext cx="3427996" cy="5496560"/>
          </a:xfrm>
          <a:prstGeom prst="rect">
            <a:avLst/>
          </a:prstGeom>
        </p:spPr>
      </p:pic>
    </p:spTree>
    <p:extLst>
      <p:ext uri="{BB962C8B-B14F-4D97-AF65-F5344CB8AC3E}">
        <p14:creationId xmlns:p14="http://schemas.microsoft.com/office/powerpoint/2010/main" val="31897367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37392" y="6472236"/>
            <a:ext cx="1049101"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78225" y="6472237"/>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35</a:t>
            </a:fld>
            <a:endParaRPr lang="en-IN"/>
          </a:p>
        </p:txBody>
      </p:sp>
      <p:sp>
        <p:nvSpPr>
          <p:cNvPr id="5" name="Rectangle 4"/>
          <p:cNvSpPr/>
          <p:nvPr/>
        </p:nvSpPr>
        <p:spPr>
          <a:xfrm>
            <a:off x="462904" y="0"/>
            <a:ext cx="10928134"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a:t>
            </a:r>
            <a:r>
              <a:rPr lang="en-US" b="1" dirty="0" smtClean="0">
                <a:latin typeface="Times New Roman" panose="02020603050405020304" pitchFamily="18" charset="0"/>
                <a:cs typeface="Times New Roman" panose="02020603050405020304" pitchFamily="18" charset="0"/>
              </a:rPr>
              <a:t>with </a:t>
            </a:r>
            <a:r>
              <a:rPr lang="en-US" b="1" dirty="0">
                <a:latin typeface="Times New Roman" panose="02020603050405020304" pitchFamily="18" charset="0"/>
                <a:cs typeface="Times New Roman" panose="02020603050405020304" pitchFamily="18" charset="0"/>
              </a:rPr>
              <a:t>brick powder </a:t>
            </a:r>
            <a:r>
              <a:rPr lang="en-US" b="1" dirty="0" smtClean="0">
                <a:latin typeface="Times New Roman" panose="02020603050405020304" pitchFamily="18" charset="0"/>
                <a:cs typeface="Times New Roman" panose="02020603050405020304" pitchFamily="18" charset="0"/>
              </a:rPr>
              <a:t>(15%):</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05" y="508000"/>
            <a:ext cx="2719715" cy="563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098" y="508000"/>
            <a:ext cx="4043680" cy="5638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256" y="508000"/>
            <a:ext cx="3595782" cy="5638800"/>
          </a:xfrm>
          <a:prstGeom prst="rect">
            <a:avLst/>
          </a:prstGeom>
        </p:spPr>
      </p:pic>
    </p:spTree>
    <p:extLst>
      <p:ext uri="{BB962C8B-B14F-4D97-AF65-F5344CB8AC3E}">
        <p14:creationId xmlns:p14="http://schemas.microsoft.com/office/powerpoint/2010/main" val="298449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8938" y="6486137"/>
            <a:ext cx="952386" cy="365125"/>
          </a:xfrm>
        </p:spPr>
        <p:txBody>
          <a:bodyPr/>
          <a:lstStyle/>
          <a:p>
            <a:fld id="{2FF063A5-DE39-4E57-AA7E-87A0D067F4D0}" type="datetime1">
              <a:rPr lang="en-IN" b="1" smtClean="0">
                <a:solidFill>
                  <a:schemeClr val="tx1"/>
                </a:solidFill>
              </a:rPr>
              <a:t>13-07-2022</a:t>
            </a:fld>
            <a:endParaRPr lang="en-IN" b="1" dirty="0">
              <a:solidFill>
                <a:schemeClr val="tx1"/>
              </a:solidFill>
            </a:endParaRPr>
          </a:p>
        </p:txBody>
      </p:sp>
      <p:sp>
        <p:nvSpPr>
          <p:cNvPr id="3" name="Footer Placeholder 2"/>
          <p:cNvSpPr>
            <a:spLocks noGrp="1"/>
          </p:cNvSpPr>
          <p:nvPr>
            <p:ph type="ftr" sz="quarter" idx="11"/>
          </p:nvPr>
        </p:nvSpPr>
        <p:spPr>
          <a:xfrm>
            <a:off x="4463702" y="6486137"/>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36</a:t>
            </a:fld>
            <a:endParaRPr lang="en-IN"/>
          </a:p>
        </p:txBody>
      </p:sp>
      <p:sp>
        <p:nvSpPr>
          <p:cNvPr id="5" name="Rectangle 4"/>
          <p:cNvSpPr/>
          <p:nvPr/>
        </p:nvSpPr>
        <p:spPr>
          <a:xfrm>
            <a:off x="382616" y="0"/>
            <a:ext cx="11008422"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 brick powder </a:t>
            </a:r>
            <a:r>
              <a:rPr lang="en-US" b="1" dirty="0" smtClean="0">
                <a:latin typeface="Times New Roman" panose="02020603050405020304" pitchFamily="18" charset="0"/>
                <a:cs typeface="Times New Roman" panose="02020603050405020304" pitchFamily="18" charset="0"/>
              </a:rPr>
              <a:t>(25%):</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16" y="504191"/>
            <a:ext cx="3857625" cy="58521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850" y="504191"/>
            <a:ext cx="6791913" cy="5852160"/>
          </a:xfrm>
          <a:prstGeom prst="rect">
            <a:avLst/>
          </a:prstGeom>
        </p:spPr>
      </p:pic>
    </p:spTree>
    <p:extLst>
      <p:ext uri="{BB962C8B-B14F-4D97-AF65-F5344CB8AC3E}">
        <p14:creationId xmlns:p14="http://schemas.microsoft.com/office/powerpoint/2010/main" val="1656403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98937" y="6492875"/>
            <a:ext cx="97876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281510" y="6465253"/>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37</a:t>
            </a:fld>
            <a:endParaRPr lang="en-IN"/>
          </a:p>
        </p:txBody>
      </p:sp>
      <p:sp>
        <p:nvSpPr>
          <p:cNvPr id="5" name="Rectangle 4"/>
          <p:cNvSpPr/>
          <p:nvPr/>
        </p:nvSpPr>
        <p:spPr>
          <a:xfrm>
            <a:off x="555336" y="0"/>
            <a:ext cx="10835702" cy="6401753"/>
          </a:xfrm>
          <a:prstGeom prst="rect">
            <a:avLst/>
          </a:prstGeom>
        </p:spPr>
        <p:txBody>
          <a:bodyPr wrap="square">
            <a:spAutoFit/>
          </a:bodyPr>
          <a:lstStyle/>
          <a:p>
            <a:pPr>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Cube with brick powder (25</a:t>
            </a:r>
            <a:r>
              <a:rPr lang="en-US" b="1" dirty="0" smtClean="0">
                <a:latin typeface="Times New Roman" panose="02020603050405020304" pitchFamily="18" charset="0"/>
                <a:cs typeface="Times New Roman" panose="02020603050405020304" pitchFamily="18" charset="0"/>
              </a:rPr>
              <a:t>%):</a:t>
            </a:r>
          </a:p>
          <a:p>
            <a:pPr>
              <a:spcBef>
                <a:spcPts val="1200"/>
              </a:spcBef>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endParaRPr lang="en-US" b="1" dirty="0" smtClean="0">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smtClean="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36" y="499428"/>
            <a:ext cx="3857625" cy="56489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187" y="499428"/>
            <a:ext cx="6195013" cy="5648960"/>
          </a:xfrm>
          <a:prstGeom prst="rect">
            <a:avLst/>
          </a:prstGeom>
        </p:spPr>
      </p:pic>
    </p:spTree>
    <p:extLst>
      <p:ext uri="{BB962C8B-B14F-4D97-AF65-F5344CB8AC3E}">
        <p14:creationId xmlns:p14="http://schemas.microsoft.com/office/powerpoint/2010/main" val="923359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507805"/>
          </a:xfrm>
        </p:spPr>
        <p:txBody>
          <a:bodyPr/>
          <a:lstStyle/>
          <a:p>
            <a:pPr lvl="0"/>
            <a:r>
              <a:rPr lang="en-US" sz="2600" b="1" i="1" u="sng" dirty="0" smtClean="0">
                <a:solidFill>
                  <a:schemeClr val="tx1"/>
                </a:solidFill>
                <a:effectLst/>
                <a:latin typeface="Times New Roman" pitchFamily="18" charset="0"/>
                <a:ea typeface="Calibri" pitchFamily="34" charset="0"/>
                <a:cs typeface="Times New Roman" pitchFamily="18" charset="0"/>
              </a:rPr>
              <a:t>COMPRESSION TEST</a:t>
            </a:r>
            <a:endParaRPr lang="en-IN" sz="2600" i="1" u="sng"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43359202"/>
              </p:ext>
            </p:extLst>
          </p:nvPr>
        </p:nvGraphicFramePr>
        <p:xfrm>
          <a:off x="878882" y="2738224"/>
          <a:ext cx="10386875" cy="3505200"/>
        </p:xfrm>
        <a:graphic>
          <a:graphicData uri="http://schemas.openxmlformats.org/drawingml/2006/table">
            <a:tbl>
              <a:tblPr/>
              <a:tblGrid>
                <a:gridCol w="605488">
                  <a:extLst>
                    <a:ext uri="{9D8B030D-6E8A-4147-A177-3AD203B41FA5}">
                      <a16:colId xmlns:a16="http://schemas.microsoft.com/office/drawing/2014/main" val="3475983258"/>
                    </a:ext>
                  </a:extLst>
                </a:gridCol>
                <a:gridCol w="2522868">
                  <a:extLst>
                    <a:ext uri="{9D8B030D-6E8A-4147-A177-3AD203B41FA5}">
                      <a16:colId xmlns:a16="http://schemas.microsoft.com/office/drawing/2014/main" val="170727790"/>
                    </a:ext>
                  </a:extLst>
                </a:gridCol>
                <a:gridCol w="1269690">
                  <a:extLst>
                    <a:ext uri="{9D8B030D-6E8A-4147-A177-3AD203B41FA5}">
                      <a16:colId xmlns:a16="http://schemas.microsoft.com/office/drawing/2014/main" val="862081513"/>
                    </a:ext>
                  </a:extLst>
                </a:gridCol>
                <a:gridCol w="1152264">
                  <a:extLst>
                    <a:ext uri="{9D8B030D-6E8A-4147-A177-3AD203B41FA5}">
                      <a16:colId xmlns:a16="http://schemas.microsoft.com/office/drawing/2014/main" val="4071670724"/>
                    </a:ext>
                  </a:extLst>
                </a:gridCol>
                <a:gridCol w="1117760">
                  <a:extLst>
                    <a:ext uri="{9D8B030D-6E8A-4147-A177-3AD203B41FA5}">
                      <a16:colId xmlns:a16="http://schemas.microsoft.com/office/drawing/2014/main" val="539483853"/>
                    </a:ext>
                  </a:extLst>
                </a:gridCol>
                <a:gridCol w="1285843">
                  <a:extLst>
                    <a:ext uri="{9D8B030D-6E8A-4147-A177-3AD203B41FA5}">
                      <a16:colId xmlns:a16="http://schemas.microsoft.com/office/drawing/2014/main" val="995664049"/>
                    </a:ext>
                  </a:extLst>
                </a:gridCol>
                <a:gridCol w="2432962">
                  <a:extLst>
                    <a:ext uri="{9D8B030D-6E8A-4147-A177-3AD203B41FA5}">
                      <a16:colId xmlns:a16="http://schemas.microsoft.com/office/drawing/2014/main" val="2795467342"/>
                    </a:ext>
                  </a:extLst>
                </a:gridCol>
              </a:tblGrid>
              <a:tr h="305264">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02</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14 DAYS CURING</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959790"/>
                  </a:ext>
                </a:extLst>
              </a:tr>
              <a:tr h="305264">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29/03/22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17/04/22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920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40.88</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9630057"/>
                  </a:ext>
                </a:extLst>
              </a:tr>
              <a:tr h="305264">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26/04/22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620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27.55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6253844"/>
                  </a:ext>
                </a:extLst>
              </a:tr>
              <a:tr h="305264">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08/04/22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26/04/22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760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33.77</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972761"/>
                  </a:ext>
                </a:extLst>
              </a:tr>
              <a:tr h="305264">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08/04/22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26/04/22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630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28</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777603"/>
                  </a:ext>
                </a:extLst>
              </a:tr>
              <a:tr h="305264">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03</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28 DAYS CURING</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675071"/>
                  </a:ext>
                </a:extLst>
              </a:tr>
              <a:tr h="305264">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29/03/22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06/05/22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780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34.66</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7461440"/>
                  </a:ext>
                </a:extLst>
              </a:tr>
              <a:tr h="305264">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11/05/22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700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31.11</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23496"/>
                  </a:ext>
                </a:extLst>
              </a:tr>
              <a:tr h="305264">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08/04/22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11/05/22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700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31.11</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1198"/>
                  </a:ext>
                </a:extLst>
              </a:tr>
              <a:tr h="305264">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08/04/22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11/05/22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890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39.55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513988"/>
                  </a:ext>
                </a:extLst>
              </a:tr>
            </a:tbl>
          </a:graphicData>
        </a:graphic>
      </p:graphicFrame>
      <p:sp>
        <p:nvSpPr>
          <p:cNvPr id="4" name="Date Placeholder 3"/>
          <p:cNvSpPr>
            <a:spLocks noGrp="1"/>
          </p:cNvSpPr>
          <p:nvPr>
            <p:ph type="dt" sz="half" idx="10"/>
          </p:nvPr>
        </p:nvSpPr>
        <p:spPr>
          <a:xfrm>
            <a:off x="385106" y="6492875"/>
            <a:ext cx="987555"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flipH="1">
            <a:off x="4739054" y="6492875"/>
            <a:ext cx="3490546" cy="365125"/>
          </a:xfrm>
        </p:spPr>
        <p:txBody>
          <a:bodyPr/>
          <a:lstStyle/>
          <a:p>
            <a:r>
              <a:rPr lang="en-US" b="1" dirty="0" smtClean="0">
                <a:solidFill>
                  <a:schemeClr val="tx1"/>
                </a:solidFill>
              </a:rPr>
              <a:t>Dept. of Civil Engineering, VKIT</a:t>
            </a:r>
            <a:endParaRPr lang="en-IN" b="1" dirty="0">
              <a:solidFill>
                <a:schemeClr val="tx1"/>
              </a:solidFill>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38</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606676002"/>
              </p:ext>
            </p:extLst>
          </p:nvPr>
        </p:nvGraphicFramePr>
        <p:xfrm>
          <a:off x="878883" y="367129"/>
          <a:ext cx="10386875" cy="2731580"/>
        </p:xfrm>
        <a:graphic>
          <a:graphicData uri="http://schemas.openxmlformats.org/drawingml/2006/table">
            <a:tbl>
              <a:tblPr/>
              <a:tblGrid>
                <a:gridCol w="605488">
                  <a:extLst>
                    <a:ext uri="{9D8B030D-6E8A-4147-A177-3AD203B41FA5}">
                      <a16:colId xmlns:a16="http://schemas.microsoft.com/office/drawing/2014/main" val="2528850005"/>
                    </a:ext>
                  </a:extLst>
                </a:gridCol>
                <a:gridCol w="2522868">
                  <a:extLst>
                    <a:ext uri="{9D8B030D-6E8A-4147-A177-3AD203B41FA5}">
                      <a16:colId xmlns:a16="http://schemas.microsoft.com/office/drawing/2014/main" val="1892582152"/>
                    </a:ext>
                  </a:extLst>
                </a:gridCol>
                <a:gridCol w="1269690">
                  <a:extLst>
                    <a:ext uri="{9D8B030D-6E8A-4147-A177-3AD203B41FA5}">
                      <a16:colId xmlns:a16="http://schemas.microsoft.com/office/drawing/2014/main" val="3843429879"/>
                    </a:ext>
                  </a:extLst>
                </a:gridCol>
                <a:gridCol w="1152264">
                  <a:extLst>
                    <a:ext uri="{9D8B030D-6E8A-4147-A177-3AD203B41FA5}">
                      <a16:colId xmlns:a16="http://schemas.microsoft.com/office/drawing/2014/main" val="3575485846"/>
                    </a:ext>
                  </a:extLst>
                </a:gridCol>
                <a:gridCol w="1117760">
                  <a:extLst>
                    <a:ext uri="{9D8B030D-6E8A-4147-A177-3AD203B41FA5}">
                      <a16:colId xmlns:a16="http://schemas.microsoft.com/office/drawing/2014/main" val="630156693"/>
                    </a:ext>
                  </a:extLst>
                </a:gridCol>
                <a:gridCol w="1285843">
                  <a:extLst>
                    <a:ext uri="{9D8B030D-6E8A-4147-A177-3AD203B41FA5}">
                      <a16:colId xmlns:a16="http://schemas.microsoft.com/office/drawing/2014/main" val="2272005466"/>
                    </a:ext>
                  </a:extLst>
                </a:gridCol>
                <a:gridCol w="2432962">
                  <a:extLst>
                    <a:ext uri="{9D8B030D-6E8A-4147-A177-3AD203B41FA5}">
                      <a16:colId xmlns:a16="http://schemas.microsoft.com/office/drawing/2014/main" val="2227697326"/>
                    </a:ext>
                  </a:extLst>
                </a:gridCol>
              </a:tblGrid>
              <a:tr h="548026">
                <a:tc>
                  <a:txBody>
                    <a:bodyPr/>
                    <a:lstStyle/>
                    <a:p>
                      <a:pPr marL="0" marR="0" algn="just">
                        <a:lnSpc>
                          <a:spcPct val="115000"/>
                        </a:lnSpc>
                        <a:spcBef>
                          <a:spcPts val="0"/>
                        </a:spcBef>
                        <a:spcAft>
                          <a:spcPts val="0"/>
                        </a:spcAft>
                      </a:pPr>
                      <a:r>
                        <a:rPr lang="en-US" sz="1800" b="1" dirty="0" err="1">
                          <a:latin typeface="Times New Roman"/>
                          <a:ea typeface="Calibri"/>
                          <a:cs typeface="Times New Roman"/>
                        </a:rPr>
                        <a:t>Sl</a:t>
                      </a:r>
                      <a:r>
                        <a:rPr lang="en-US" sz="1800" b="1" dirty="0">
                          <a:latin typeface="Times New Roman"/>
                          <a:ea typeface="Calibri"/>
                          <a:cs typeface="Times New Roman"/>
                        </a:rPr>
                        <a:t> no</a:t>
                      </a:r>
                      <a:endParaRPr lang="en-US" sz="18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Mark on cube or cube designation</a:t>
                      </a:r>
                      <a:endParaRPr lang="en-US" sz="180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Date of casting </a:t>
                      </a:r>
                      <a:endParaRPr lang="en-US" sz="18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Date of testing</a:t>
                      </a:r>
                      <a:endParaRPr lang="en-US" sz="180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Area</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(mm</a:t>
                      </a:r>
                      <a:r>
                        <a:rPr lang="en-US" sz="1800" b="1" baseline="30000">
                          <a:latin typeface="Times New Roman"/>
                          <a:ea typeface="Calibri"/>
                          <a:cs typeface="Times New Roman"/>
                        </a:rPr>
                        <a:t>2</a:t>
                      </a:r>
                      <a:r>
                        <a:rPr lang="en-US" sz="1800" b="1">
                          <a:latin typeface="Times New Roman"/>
                          <a:ea typeface="Calibri"/>
                          <a:cs typeface="Times New Roman"/>
                        </a:rPr>
                        <a:t>)</a:t>
                      </a:r>
                      <a:endParaRPr lang="en-US" sz="180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Load(P)</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smtClean="0">
                          <a:latin typeface="Times New Roman"/>
                          <a:ea typeface="Calibri"/>
                          <a:cs typeface="Times New Roman"/>
                        </a:rPr>
                        <a:t>KN</a:t>
                      </a:r>
                      <a:endParaRPr lang="en-US" sz="18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smtClean="0">
                          <a:latin typeface="Times New Roman"/>
                          <a:ea typeface="Calibri"/>
                          <a:cs typeface="Times New Roman"/>
                        </a:rPr>
                        <a:t>Compressive strength(N/mm</a:t>
                      </a:r>
                      <a:r>
                        <a:rPr lang="en-US" sz="1800" b="1" baseline="30000" dirty="0" smtClean="0">
                          <a:latin typeface="Times New Roman"/>
                          <a:ea typeface="Calibri"/>
                          <a:cs typeface="Times New Roman"/>
                        </a:rPr>
                        <a:t>2</a:t>
                      </a:r>
                      <a:r>
                        <a:rPr lang="en-US" sz="1800" b="1" dirty="0" smtClean="0">
                          <a:latin typeface="Times New Roman"/>
                          <a:ea typeface="Calibri"/>
                          <a:cs typeface="Times New Roman"/>
                        </a:rPr>
                        <a:t>) (P/A)</a:t>
                      </a:r>
                      <a:endParaRPr lang="en-US" sz="18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682789"/>
                  </a:ext>
                </a:extLst>
              </a:tr>
              <a:tr h="314427">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01</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smtClean="0">
                          <a:latin typeface="Times New Roman" panose="02020603050405020304" pitchFamily="18" charset="0"/>
                          <a:ea typeface="Calibri"/>
                          <a:cs typeface="Times New Roman" panose="02020603050405020304" pitchFamily="18" charset="0"/>
                        </a:rPr>
                        <a:t>7 DAYS CURING</a:t>
                      </a:r>
                      <a:endParaRPr lang="en-US" sz="2000" b="1"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604362"/>
                  </a:ext>
                </a:extLst>
              </a:tr>
              <a:tr h="314427">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29/03/22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07/04/22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22500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810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36</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360633"/>
                  </a:ext>
                </a:extLst>
              </a:tr>
              <a:tr h="314427">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18/04/22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730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32.44</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130254"/>
                  </a:ext>
                </a:extLst>
              </a:tr>
              <a:tr h="314427">
                <a:tc>
                  <a:txBody>
                    <a:bodyPr/>
                    <a:lstStyle/>
                    <a:p>
                      <a:pPr marL="0" marR="0" algn="just">
                        <a:lnSpc>
                          <a:spcPct val="115000"/>
                        </a:lnSpc>
                        <a:spcBef>
                          <a:spcPts val="0"/>
                        </a:spcBef>
                        <a:spcAft>
                          <a:spcPts val="0"/>
                        </a:spcAft>
                      </a:pPr>
                      <a:endParaRPr lang="en-US" sz="200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25%</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18/04/22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570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25.33</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702262"/>
                  </a:ext>
                </a:extLst>
              </a:tr>
              <a:tr h="334263">
                <a:tc>
                  <a:txBody>
                    <a:bodyPr/>
                    <a:lstStyle/>
                    <a:p>
                      <a:pPr marL="0" marR="0" algn="just">
                        <a:lnSpc>
                          <a:spcPct val="115000"/>
                        </a:lnSpc>
                        <a:spcBef>
                          <a:spcPts val="0"/>
                        </a:spcBef>
                        <a:spcAft>
                          <a:spcPts val="0"/>
                        </a:spcAft>
                      </a:pP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08/04/22</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18/04/22</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US" sz="2000" dirty="0" smtClean="0">
                          <a:latin typeface="Times New Roman" panose="02020603050405020304" pitchFamily="18" charset="0"/>
                          <a:ea typeface="Calibri"/>
                          <a:cs typeface="Times New Roman" panose="02020603050405020304" pitchFamily="18" charset="0"/>
                        </a:rPr>
                        <a:t>22500</a:t>
                      </a: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760</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Times New Roman" panose="02020603050405020304" pitchFamily="18" charset="0"/>
                          <a:ea typeface="Calibri"/>
                          <a:cs typeface="Times New Roman" panose="02020603050405020304" pitchFamily="18" charset="0"/>
                        </a:rPr>
                        <a:t>33.77</a:t>
                      </a:r>
                      <a:endParaRPr lang="en-US" sz="2000" dirty="0">
                        <a:latin typeface="Times New Roman" panose="02020603050405020304" pitchFamily="18" charset="0"/>
                        <a:ea typeface="Calibri"/>
                        <a:cs typeface="Times New Roman" panose="02020603050405020304" pitchFamily="18" charset="0"/>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980316"/>
                  </a:ext>
                </a:extLst>
              </a:tr>
              <a:tr h="364301">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18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endParaRPr lang="en-US" sz="2000" dirty="0" smtClean="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1375" marR="613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0676641"/>
                  </a:ext>
                </a:extLst>
              </a:tr>
            </a:tbl>
          </a:graphicData>
        </a:graphic>
      </p:graphicFrame>
    </p:spTree>
    <p:extLst>
      <p:ext uri="{BB962C8B-B14F-4D97-AF65-F5344CB8AC3E}">
        <p14:creationId xmlns:p14="http://schemas.microsoft.com/office/powerpoint/2010/main" val="41492974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052" y="6474802"/>
            <a:ext cx="109306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561888" y="6474803"/>
            <a:ext cx="3797300" cy="365125"/>
          </a:xfrm>
        </p:spPr>
        <p:txBody>
          <a:bodyPr/>
          <a:lstStyle/>
          <a:p>
            <a:r>
              <a:rPr lang="en-US" b="1" dirty="0" smtClean="0">
                <a:solidFill>
                  <a:schemeClr val="tx1"/>
                </a:solidFill>
              </a:rPr>
              <a:t>Dept. of Civil Engineering, VKIT</a:t>
            </a:r>
            <a:endParaRPr lang="en-IN" b="1" dirty="0">
              <a:solidFill>
                <a:schemeClr val="tx1"/>
              </a:solidFill>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39</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3156151738"/>
              </p:ext>
            </p:extLst>
          </p:nvPr>
        </p:nvGraphicFramePr>
        <p:xfrm>
          <a:off x="878887" y="989967"/>
          <a:ext cx="10512150" cy="2523977"/>
        </p:xfrm>
        <a:graphic>
          <a:graphicData uri="http://schemas.openxmlformats.org/drawingml/2006/table">
            <a:tbl>
              <a:tblPr/>
              <a:tblGrid>
                <a:gridCol w="668954">
                  <a:extLst>
                    <a:ext uri="{9D8B030D-6E8A-4147-A177-3AD203B41FA5}">
                      <a16:colId xmlns:a16="http://schemas.microsoft.com/office/drawing/2014/main" val="1547426377"/>
                    </a:ext>
                  </a:extLst>
                </a:gridCol>
                <a:gridCol w="2749939">
                  <a:extLst>
                    <a:ext uri="{9D8B030D-6E8A-4147-A177-3AD203B41FA5}">
                      <a16:colId xmlns:a16="http://schemas.microsoft.com/office/drawing/2014/main" val="2255959434"/>
                    </a:ext>
                  </a:extLst>
                </a:gridCol>
                <a:gridCol w="1399546">
                  <a:extLst>
                    <a:ext uri="{9D8B030D-6E8A-4147-A177-3AD203B41FA5}">
                      <a16:colId xmlns:a16="http://schemas.microsoft.com/office/drawing/2014/main" val="2305809464"/>
                    </a:ext>
                  </a:extLst>
                </a:gridCol>
                <a:gridCol w="1599482">
                  <a:extLst>
                    <a:ext uri="{9D8B030D-6E8A-4147-A177-3AD203B41FA5}">
                      <a16:colId xmlns:a16="http://schemas.microsoft.com/office/drawing/2014/main" val="3731199191"/>
                    </a:ext>
                  </a:extLst>
                </a:gridCol>
                <a:gridCol w="1599482">
                  <a:extLst>
                    <a:ext uri="{9D8B030D-6E8A-4147-A177-3AD203B41FA5}">
                      <a16:colId xmlns:a16="http://schemas.microsoft.com/office/drawing/2014/main" val="730419698"/>
                    </a:ext>
                  </a:extLst>
                </a:gridCol>
                <a:gridCol w="2494747">
                  <a:extLst>
                    <a:ext uri="{9D8B030D-6E8A-4147-A177-3AD203B41FA5}">
                      <a16:colId xmlns:a16="http://schemas.microsoft.com/office/drawing/2014/main" val="210387690"/>
                    </a:ext>
                  </a:extLst>
                </a:gridCol>
              </a:tblGrid>
              <a:tr h="615132">
                <a:tc>
                  <a:txBody>
                    <a:bodyPr/>
                    <a:lstStyle/>
                    <a:p>
                      <a:pPr marL="0" marR="0" algn="just">
                        <a:lnSpc>
                          <a:spcPct val="115000"/>
                        </a:lnSpc>
                        <a:spcBef>
                          <a:spcPts val="0"/>
                        </a:spcBef>
                        <a:spcAft>
                          <a:spcPts val="0"/>
                        </a:spcAft>
                      </a:pPr>
                      <a:r>
                        <a:rPr lang="en-US" sz="2000" b="1" dirty="0" err="1">
                          <a:latin typeface="Times New Roman"/>
                          <a:ea typeface="Calibri"/>
                          <a:cs typeface="Times New Roman"/>
                        </a:rPr>
                        <a:t>Sl</a:t>
                      </a:r>
                      <a:r>
                        <a:rPr lang="en-US" sz="2000" b="1" dirty="0">
                          <a:latin typeface="Times New Roman"/>
                          <a:ea typeface="Calibri"/>
                          <a:cs typeface="Times New Roman"/>
                        </a:rPr>
                        <a:t> no</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a:latin typeface="Times New Roman"/>
                          <a:ea typeface="Calibri"/>
                          <a:cs typeface="Times New Roman"/>
                        </a:rPr>
                        <a:t>Mark on beam /  beam designation</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a:latin typeface="Times New Roman"/>
                          <a:ea typeface="Calibri"/>
                          <a:cs typeface="Times New Roman"/>
                        </a:rPr>
                        <a:t>Date of casting </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a:latin typeface="Times New Roman"/>
                          <a:ea typeface="Calibri"/>
                          <a:cs typeface="Times New Roman"/>
                        </a:rPr>
                        <a:t>Date of testing</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a:latin typeface="Times New Roman"/>
                          <a:ea typeface="Calibri"/>
                          <a:cs typeface="Times New Roman"/>
                        </a:rPr>
                        <a:t>Load(P)</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a:latin typeface="Times New Roman"/>
                          <a:ea typeface="Calibri"/>
                          <a:cs typeface="Times New Roman"/>
                        </a:rPr>
                        <a:t>Flexural strength(N/mm</a:t>
                      </a:r>
                      <a:r>
                        <a:rPr lang="en-US" sz="2000" b="1" baseline="30000">
                          <a:latin typeface="Times New Roman"/>
                          <a:ea typeface="Calibri"/>
                          <a:cs typeface="Times New Roman"/>
                        </a:rPr>
                        <a:t>2</a:t>
                      </a:r>
                      <a:r>
                        <a:rPr lang="en-US" sz="2000" b="1">
                          <a:latin typeface="Times New Roman"/>
                          <a:ea typeface="Calibri"/>
                          <a:cs typeface="Times New Roman"/>
                        </a:rPr>
                        <a:t>)</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3358695"/>
                  </a:ext>
                </a:extLst>
              </a:tr>
              <a:tr h="318394">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Calibri"/>
                          <a:ea typeface="Calibri"/>
                          <a:cs typeface="Times New Roman"/>
                        </a:rPr>
                        <a:t>10</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686853"/>
                  </a:ext>
                </a:extLst>
              </a:tr>
              <a:tr h="318394">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Calibri"/>
                          <a:ea typeface="Calibri"/>
                          <a:cs typeface="Times New Roman"/>
                        </a:rPr>
                        <a:t>11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92854"/>
                  </a:ext>
                </a:extLst>
              </a:tr>
              <a:tr h="318394">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smtClean="0">
                          <a:latin typeface="Calibri"/>
                          <a:ea typeface="Calibri"/>
                          <a:cs typeface="Times New Roman"/>
                        </a:rPr>
                        <a:t>10</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793122"/>
                  </a:ext>
                </a:extLst>
              </a:tr>
              <a:tr h="420857">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7480147"/>
                  </a:ext>
                </a:extLst>
              </a:tr>
              <a:tr h="318394">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0714992"/>
                  </a:ext>
                </a:extLst>
              </a:tr>
            </a:tbl>
          </a:graphicData>
        </a:graphic>
      </p:graphicFrame>
      <p:sp>
        <p:nvSpPr>
          <p:cNvPr id="6" name="Rectangle 5"/>
          <p:cNvSpPr/>
          <p:nvPr/>
        </p:nvSpPr>
        <p:spPr>
          <a:xfrm>
            <a:off x="2593816" y="-36347"/>
            <a:ext cx="6540765" cy="707886"/>
          </a:xfrm>
          <a:prstGeom prst="rect">
            <a:avLst/>
          </a:prstGeom>
        </p:spPr>
        <p:txBody>
          <a:bodyPr wrap="none">
            <a:spAutoFit/>
          </a:bodyPr>
          <a:lstStyle/>
          <a:p>
            <a:pPr algn="ctr"/>
            <a:r>
              <a:rPr lang="en-US" sz="4000" b="1" i="1" u="sng" dirty="0" smtClean="0">
                <a:latin typeface="Times New Roman" pitchFamily="18" charset="0"/>
                <a:ea typeface="Calibri" pitchFamily="34" charset="0"/>
                <a:cs typeface="Times New Roman" pitchFamily="18" charset="0"/>
              </a:rPr>
              <a:t>FLEXURAL TENSILE TEST</a:t>
            </a:r>
            <a:endParaRPr lang="en-IN" sz="4000" dirty="0"/>
          </a:p>
        </p:txBody>
      </p:sp>
      <p:sp>
        <p:nvSpPr>
          <p:cNvPr id="7" name="Rectangle 6"/>
          <p:cNvSpPr/>
          <p:nvPr/>
        </p:nvSpPr>
        <p:spPr>
          <a:xfrm>
            <a:off x="878887" y="3832372"/>
            <a:ext cx="4155753" cy="400110"/>
          </a:xfrm>
          <a:prstGeom prst="rect">
            <a:avLst/>
          </a:prstGeom>
        </p:spPr>
        <p:txBody>
          <a:bodyPr wrap="none">
            <a:spAutoFit/>
          </a:bodyPr>
          <a:lstStyle/>
          <a:p>
            <a:pPr lvl="0" algn="just" fontAlgn="base">
              <a:spcBef>
                <a:spcPct val="0"/>
              </a:spcBef>
              <a:spcAft>
                <a:spcPct val="0"/>
              </a:spcAft>
            </a:pPr>
            <a:r>
              <a:rPr lang="en-US" sz="2000" b="1" dirty="0">
                <a:latin typeface="Times New Roman" pitchFamily="18" charset="0"/>
                <a:ea typeface="Calibri" pitchFamily="34" charset="0"/>
                <a:cs typeface="Times New Roman" pitchFamily="18" charset="0"/>
              </a:rPr>
              <a:t>Flexural strength = PL / bd</a:t>
            </a:r>
            <a:r>
              <a:rPr lang="en-US" sz="2000" b="1" baseline="30000" dirty="0">
                <a:latin typeface="Times New Roman" pitchFamily="18" charset="0"/>
                <a:ea typeface="Calibri" pitchFamily="34" charset="0"/>
                <a:cs typeface="Times New Roman" pitchFamily="18" charset="0"/>
              </a:rPr>
              <a:t>2  </a:t>
            </a:r>
            <a:r>
              <a:rPr lang="en-US" sz="2000" b="1" dirty="0">
                <a:latin typeface="Times New Roman" pitchFamily="18" charset="0"/>
                <a:ea typeface="Calibri" pitchFamily="34" charset="0"/>
                <a:cs typeface="Times New Roman" pitchFamily="18" charset="0"/>
              </a:rPr>
              <a:t> N/mm</a:t>
            </a:r>
            <a:r>
              <a:rPr lang="en-US" sz="2000" b="1" baseline="30000" dirty="0">
                <a:latin typeface="Times New Roman" pitchFamily="18" charset="0"/>
                <a:ea typeface="Calibri" pitchFamily="34" charset="0"/>
                <a:cs typeface="Times New Roman" pitchFamily="18" charset="0"/>
              </a:rPr>
              <a:t>2</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031965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4A8E-A811-43DB-9DD5-387326B20FC5}"/>
              </a:ext>
            </a:extLst>
          </p:cNvPr>
          <p:cNvSpPr>
            <a:spLocks noGrp="1"/>
          </p:cNvSpPr>
          <p:nvPr>
            <p:ph type="title"/>
          </p:nvPr>
        </p:nvSpPr>
        <p:spPr>
          <a:xfrm>
            <a:off x="0" y="0"/>
            <a:ext cx="12192000" cy="773723"/>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WASTE BRICK POWDER</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266B2FF-85A1-410D-9792-ACC362F218FA}"/>
              </a:ext>
            </a:extLst>
          </p:cNvPr>
          <p:cNvSpPr>
            <a:spLocks noGrp="1"/>
          </p:cNvSpPr>
          <p:nvPr>
            <p:ph type="dt" sz="half" idx="10"/>
          </p:nvPr>
        </p:nvSpPr>
        <p:spPr>
          <a:xfrm>
            <a:off x="148046" y="6514011"/>
            <a:ext cx="1854925" cy="337024"/>
          </a:xfrm>
        </p:spPr>
        <p:txBody>
          <a:bodyPr/>
          <a:lstStyle/>
          <a:p>
            <a:pPr algn="l"/>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pPr algn="l"/>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A5FF08E-7C78-40C5-B160-EC2DEC8966C2}"/>
              </a:ext>
            </a:extLst>
          </p:cNvPr>
          <p:cNvSpPr>
            <a:spLocks noGrp="1"/>
          </p:cNvSpPr>
          <p:nvPr>
            <p:ph type="ftr" sz="quarter" idx="11"/>
          </p:nvPr>
        </p:nvSpPr>
        <p:spPr>
          <a:xfrm>
            <a:off x="1" y="6611554"/>
            <a:ext cx="12191999" cy="239481"/>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a:t>
            </a:r>
            <a:r>
              <a:rPr lang="en-US" b="1" dirty="0" smtClean="0">
                <a:solidFill>
                  <a:schemeClr val="tx1"/>
                </a:solidFill>
                <a:latin typeface="Times New Roman" panose="02020603050405020304" pitchFamily="18" charset="0"/>
                <a:cs typeface="Times New Roman" panose="02020603050405020304" pitchFamily="18" charset="0"/>
              </a:rPr>
              <a:t>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FB1152E-BAC7-4B87-85CC-55B9494A8C69}"/>
              </a:ext>
            </a:extLst>
          </p:cNvPr>
          <p:cNvSpPr>
            <a:spLocks noGrp="1"/>
          </p:cNvSpPr>
          <p:nvPr>
            <p:ph type="sldNum" sz="quarter" idx="12"/>
          </p:nvPr>
        </p:nvSpPr>
        <p:spPr>
          <a:xfrm>
            <a:off x="11442700" y="6239149"/>
            <a:ext cx="488043" cy="61885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4</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6853" y="1146128"/>
            <a:ext cx="10972800" cy="5367883"/>
          </a:xfrm>
        </p:spPr>
        <p:txBody>
          <a:bodyPr>
            <a:normAutofit/>
          </a:bodyPr>
          <a:lstStyle/>
          <a:p>
            <a:pPr marL="285750"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Bricks are widely used construction and building material around the world. Bricks have been major construction and building material for a long time</a:t>
            </a:r>
            <a:r>
              <a:rPr lang="en-US" sz="2000" dirty="0" smtClean="0">
                <a:solidFill>
                  <a:schemeClr val="tx1"/>
                </a:solidFill>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 powder</a:t>
            </a:r>
            <a:r>
              <a:rPr lang="en-US" sz="2000" dirty="0">
                <a:solidFill>
                  <a:schemeClr val="tx1"/>
                </a:solidFill>
                <a:latin typeface="Times New Roman" panose="02020603050405020304" pitchFamily="18" charset="0"/>
                <a:cs typeface="Times New Roman" panose="02020603050405020304" pitchFamily="18" charset="0"/>
              </a:rPr>
              <a:t> is obtained from the dust of disintegrated bricks also the waste bricks are obtained from garbage of a broken</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building. The collected waste bricks are pulverized to get the particle passing through 4.75-micron sieve to get the grading of fine aggregate for 15%, 25%, and 30% </a:t>
            </a:r>
            <a:r>
              <a:rPr lang="en-US" sz="2000" dirty="0" smtClean="0">
                <a:solidFill>
                  <a:schemeClr val="tx1"/>
                </a:solidFill>
                <a:latin typeface="Times New Roman" panose="02020603050405020304" pitchFamily="18" charset="0"/>
                <a:cs typeface="Times New Roman" panose="02020603050405020304" pitchFamily="18" charset="0"/>
              </a:rPr>
              <a:t>of brick </a:t>
            </a:r>
            <a:r>
              <a:rPr lang="en-US" sz="2000" dirty="0">
                <a:solidFill>
                  <a:schemeClr val="tx1"/>
                </a:solidFill>
                <a:latin typeface="Times New Roman" panose="02020603050405020304" pitchFamily="18" charset="0"/>
                <a:cs typeface="Times New Roman" panose="02020603050405020304" pitchFamily="18" charset="0"/>
              </a:rPr>
              <a:t>powder is used as </a:t>
            </a:r>
            <a:r>
              <a:rPr lang="en-US" sz="2000" dirty="0" smtClean="0">
                <a:solidFill>
                  <a:schemeClr val="tx1"/>
                </a:solidFill>
                <a:latin typeface="Times New Roman" panose="02020603050405020304" pitchFamily="18" charset="0"/>
                <a:cs typeface="Times New Roman" panose="02020603050405020304" pitchFamily="18" charset="0"/>
              </a:rPr>
              <a:t>partial replacement </a:t>
            </a:r>
            <a:r>
              <a:rPr lang="en-US" sz="2000" dirty="0">
                <a:solidFill>
                  <a:schemeClr val="tx1"/>
                </a:solidFill>
                <a:latin typeface="Times New Roman" panose="02020603050405020304" pitchFamily="18" charset="0"/>
                <a:cs typeface="Times New Roman" panose="02020603050405020304" pitchFamily="18" charset="0"/>
              </a:rPr>
              <a:t>for fine aggregate in the experiments.</a:t>
            </a:r>
            <a:r>
              <a:rPr lang="en-US" sz="2000" dirty="0" smtClean="0">
                <a:solidFill>
                  <a:schemeClr val="tx1"/>
                </a:solidFill>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Bricks waste may come from two sources:</a:t>
            </a:r>
            <a:r>
              <a:rPr lang="en-US" sz="2000" dirty="0">
                <a:solidFill>
                  <a:schemeClr val="tx1"/>
                </a:solidFill>
                <a:latin typeface="Times New Roman" panose="02020603050405020304" pitchFamily="18" charset="0"/>
                <a:cs typeface="Times New Roman" panose="02020603050405020304" pitchFamily="18" charset="0"/>
              </a:rPr>
              <a:t> The first source is the bricks industry, and this waste is classified as non-hazardous industrial waste, the second source of bricks waste is associated with construction and demolition </a:t>
            </a:r>
            <a:r>
              <a:rPr lang="en-US" sz="2000" dirty="0" smtClean="0">
                <a:solidFill>
                  <a:schemeClr val="tx1"/>
                </a:solidFill>
                <a:latin typeface="Times New Roman" panose="02020603050405020304" pitchFamily="18" charset="0"/>
                <a:cs typeface="Times New Roman" panose="02020603050405020304" pitchFamily="18" charset="0"/>
              </a:rPr>
              <a:t>activity.</a:t>
            </a:r>
          </a:p>
          <a:p>
            <a:pPr marL="285750" indent="-285750" algn="just">
              <a:lnSpc>
                <a:spcPct val="150000"/>
              </a:lnSpc>
              <a:buFont typeface="Wingdings" panose="05000000000000000000" pitchFamily="2" charset="2"/>
              <a:buChar char="§"/>
            </a:pPr>
            <a:r>
              <a:rPr lang="en-US" sz="2000" dirty="0" smtClean="0">
                <a:solidFill>
                  <a:schemeClr val="tx1"/>
                </a:solidFill>
                <a:latin typeface="Times New Roman" panose="02020603050405020304" pitchFamily="18" charset="0"/>
                <a:cs typeface="Times New Roman" panose="02020603050405020304" pitchFamily="18" charset="0"/>
              </a:rPr>
              <a:t>Therefore the </a:t>
            </a:r>
            <a:r>
              <a:rPr lang="en-US" sz="2000" dirty="0">
                <a:solidFill>
                  <a:schemeClr val="tx1"/>
                </a:solidFill>
                <a:latin typeface="Times New Roman" panose="02020603050405020304" pitchFamily="18" charset="0"/>
                <a:cs typeface="Times New Roman" panose="02020603050405020304" pitchFamily="18" charset="0"/>
              </a:rPr>
              <a:t>replacement of fine aggregate by bricks wastes has the advantage of solving several environmental problems.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94620"/>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smtClean="0">
                <a:solidFill>
                  <a:schemeClr val="tx1"/>
                </a:solidFill>
                <a:effectLst/>
                <a:latin typeface="Times New Roman" pitchFamily="18" charset="0"/>
                <a:cs typeface="Times New Roman" pitchFamily="18" charset="0"/>
              </a:rPr>
              <a:t>CONCLUSION.</a:t>
            </a:r>
            <a:endParaRPr lang="en-IN" sz="4000" i="1" u="sng" dirty="0">
              <a:solidFill>
                <a:schemeClr val="tx1"/>
              </a:solidFill>
              <a:effectLst/>
            </a:endParaRPr>
          </a:p>
        </p:txBody>
      </p:sp>
      <p:sp>
        <p:nvSpPr>
          <p:cNvPr id="3" name="Content Placeholder 2"/>
          <p:cNvSpPr>
            <a:spLocks noGrp="1"/>
          </p:cNvSpPr>
          <p:nvPr>
            <p:ph idx="1"/>
          </p:nvPr>
        </p:nvSpPr>
        <p:spPr>
          <a:xfrm>
            <a:off x="609600" y="1288867"/>
            <a:ext cx="10972800" cy="4525963"/>
          </a:xfrm>
        </p:spPr>
        <p:txBody>
          <a:bodyPr/>
          <a:lstStyle/>
          <a:p>
            <a:pPr>
              <a:buFont typeface="Wingdings" panose="05000000000000000000" pitchFamily="2" charset="2"/>
              <a:buChar char="v"/>
            </a:pPr>
            <a:r>
              <a:rPr lang="en-US" dirty="0">
                <a:solidFill>
                  <a:schemeClr val="tx1"/>
                </a:solidFill>
                <a:latin typeface="Times New Roman" pitchFamily="18" charset="0"/>
                <a:cs typeface="Times New Roman" pitchFamily="18" charset="0"/>
              </a:rPr>
              <a:t> Conclusion will be drawn from the test results obtained</a:t>
            </a:r>
            <a:r>
              <a:rPr lang="en-US" dirty="0" smtClean="0">
                <a:solidFill>
                  <a:schemeClr val="tx1"/>
                </a:solidFill>
                <a:latin typeface="Times New Roman" pitchFamily="18" charset="0"/>
                <a:cs typeface="Times New Roman" pitchFamily="18" charset="0"/>
              </a:rPr>
              <a:t>.</a:t>
            </a:r>
            <a:endParaRPr lang="en-US"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290145" y="6492874"/>
            <a:ext cx="1093063"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070495"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40</a:t>
            </a:fld>
            <a:endParaRPr lang="en-IN"/>
          </a:p>
        </p:txBody>
      </p:sp>
    </p:spTree>
    <p:extLst>
      <p:ext uri="{BB962C8B-B14F-4D97-AF65-F5344CB8AC3E}">
        <p14:creationId xmlns:p14="http://schemas.microsoft.com/office/powerpoint/2010/main" val="14978441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29762"/>
          </a:xfrm>
        </p:spPr>
        <p:txBody>
          <a:bodyPr/>
          <a:lstStyle/>
          <a:p>
            <a:r>
              <a:rPr lang="en-US" sz="4000" b="1" i="1" u="sng" dirty="0">
                <a:solidFill>
                  <a:schemeClr val="tx1"/>
                </a:solidFill>
                <a:effectLst/>
                <a:latin typeface="Times New Roman" pitchFamily="18" charset="0"/>
                <a:cs typeface="Times New Roman" pitchFamily="18" charset="0"/>
              </a:rPr>
              <a:t>SCHEDULE OF LABORATORY WORKS.</a:t>
            </a:r>
            <a:endParaRPr lang="en-IN" sz="4000" i="1" u="sng" dirty="0">
              <a:solidFill>
                <a:schemeClr val="tx1"/>
              </a:solidFill>
              <a:effectLst/>
            </a:endParaRPr>
          </a:p>
        </p:txBody>
      </p:sp>
      <p:sp>
        <p:nvSpPr>
          <p:cNvPr id="3" name="Content Placeholder 2"/>
          <p:cNvSpPr>
            <a:spLocks noGrp="1"/>
          </p:cNvSpPr>
          <p:nvPr>
            <p:ph idx="1"/>
          </p:nvPr>
        </p:nvSpPr>
        <p:spPr>
          <a:xfrm>
            <a:off x="609600" y="949570"/>
            <a:ext cx="10972800" cy="4525963"/>
          </a:xfrm>
        </p:spPr>
        <p:txBody>
          <a:bodyPr>
            <a:normAutofit/>
          </a:bodyPr>
          <a:lstStyle/>
          <a:p>
            <a:pPr>
              <a:buFont typeface="Wingdings" pitchFamily="2" charset="2"/>
              <a:buChar char="ü"/>
            </a:pPr>
            <a:r>
              <a:rPr lang="en-US" sz="2000" dirty="0">
                <a:solidFill>
                  <a:schemeClr val="tx1"/>
                </a:solidFill>
                <a:latin typeface="Times New Roman" pitchFamily="18" charset="0"/>
                <a:cs typeface="Times New Roman" pitchFamily="18" charset="0"/>
              </a:rPr>
              <a:t>Week </a:t>
            </a:r>
            <a:r>
              <a:rPr lang="en-US" sz="2000">
                <a:solidFill>
                  <a:schemeClr val="tx1"/>
                </a:solidFill>
                <a:latin typeface="Times New Roman" pitchFamily="18" charset="0"/>
                <a:cs typeface="Times New Roman" pitchFamily="18" charset="0"/>
              </a:rPr>
              <a:t>– </a:t>
            </a:r>
            <a:r>
              <a:rPr lang="en-US" sz="2000" smtClean="0">
                <a:solidFill>
                  <a:schemeClr val="tx1"/>
                </a:solidFill>
                <a:latin typeface="Times New Roman" pitchFamily="18" charset="0"/>
                <a:cs typeface="Times New Roman" pitchFamily="18" charset="0"/>
              </a:rPr>
              <a:t>1 and </a:t>
            </a:r>
            <a:r>
              <a:rPr lang="en-US" sz="2000" dirty="0">
                <a:solidFill>
                  <a:schemeClr val="tx1"/>
                </a:solidFill>
                <a:latin typeface="Times New Roman" pitchFamily="18" charset="0"/>
                <a:cs typeface="Times New Roman" pitchFamily="18" charset="0"/>
              </a:rPr>
              <a:t>2.</a:t>
            </a:r>
          </a:p>
          <a:p>
            <a:pPr marL="0" indent="0">
              <a:buNone/>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Characterization </a:t>
            </a:r>
            <a:r>
              <a:rPr lang="en-US" sz="2000" dirty="0">
                <a:solidFill>
                  <a:schemeClr val="tx1"/>
                </a:solidFill>
                <a:latin typeface="Times New Roman" pitchFamily="18" charset="0"/>
                <a:cs typeface="Times New Roman" pitchFamily="18" charset="0"/>
              </a:rPr>
              <a:t>of materials and selection of materials by trial mix.</a:t>
            </a:r>
          </a:p>
          <a:p>
            <a:pPr>
              <a:buFont typeface="Wingdings" pitchFamily="2" charset="2"/>
              <a:buChar char="ü"/>
            </a:pPr>
            <a:endParaRPr lang="en-US" sz="2000" dirty="0">
              <a:solidFill>
                <a:schemeClr val="tx1"/>
              </a:solidFill>
              <a:latin typeface="Times New Roman" pitchFamily="18" charset="0"/>
              <a:cs typeface="Times New Roman" pitchFamily="18" charset="0"/>
            </a:endParaRPr>
          </a:p>
          <a:p>
            <a:pPr>
              <a:buFont typeface="Wingdings" pitchFamily="2" charset="2"/>
              <a:buChar char="ü"/>
            </a:pPr>
            <a:r>
              <a:rPr lang="en-US" sz="2000" dirty="0">
                <a:solidFill>
                  <a:schemeClr val="tx1"/>
                </a:solidFill>
                <a:latin typeface="Times New Roman" pitchFamily="18" charset="0"/>
                <a:cs typeface="Times New Roman" pitchFamily="18" charset="0"/>
              </a:rPr>
              <a:t>Week – 3.</a:t>
            </a:r>
          </a:p>
          <a:p>
            <a:pPr marL="0" indent="0">
              <a:buNone/>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Design </a:t>
            </a:r>
            <a:r>
              <a:rPr lang="en-US" sz="2000" dirty="0">
                <a:solidFill>
                  <a:schemeClr val="tx1"/>
                </a:solidFill>
                <a:latin typeface="Times New Roman" pitchFamily="18" charset="0"/>
                <a:cs typeface="Times New Roman" pitchFamily="18" charset="0"/>
              </a:rPr>
              <a:t>of </a:t>
            </a:r>
            <a:r>
              <a:rPr lang="en-US" sz="2000" dirty="0" smtClean="0">
                <a:solidFill>
                  <a:schemeClr val="tx1"/>
                </a:solidFill>
                <a:latin typeface="Times New Roman" pitchFamily="18" charset="0"/>
                <a:cs typeface="Times New Roman" pitchFamily="18" charset="0"/>
              </a:rPr>
              <a:t>M20 </a:t>
            </a:r>
            <a:r>
              <a:rPr lang="en-US" sz="2000" dirty="0">
                <a:solidFill>
                  <a:schemeClr val="tx1"/>
                </a:solidFill>
                <a:latin typeface="Times New Roman" pitchFamily="18" charset="0"/>
                <a:cs typeface="Times New Roman" pitchFamily="18" charset="0"/>
              </a:rPr>
              <a:t>concrete mix for 50mm slump.</a:t>
            </a:r>
          </a:p>
          <a:p>
            <a:pPr>
              <a:buFont typeface="Wingdings" pitchFamily="2" charset="2"/>
              <a:buChar char="ü"/>
            </a:pPr>
            <a:endParaRPr lang="en-US" sz="2000" dirty="0">
              <a:solidFill>
                <a:schemeClr val="tx1"/>
              </a:solidFill>
              <a:latin typeface="Times New Roman" pitchFamily="18" charset="0"/>
              <a:cs typeface="Times New Roman" pitchFamily="18" charset="0"/>
            </a:endParaRPr>
          </a:p>
          <a:p>
            <a:pPr>
              <a:buFont typeface="Wingdings" pitchFamily="2" charset="2"/>
              <a:buChar char="ü"/>
            </a:pPr>
            <a:r>
              <a:rPr lang="en-US" sz="2000" dirty="0">
                <a:solidFill>
                  <a:schemeClr val="tx1"/>
                </a:solidFill>
                <a:latin typeface="Times New Roman" pitchFamily="18" charset="0"/>
                <a:cs typeface="Times New Roman" pitchFamily="18" charset="0"/>
              </a:rPr>
              <a:t>Week – </a:t>
            </a:r>
            <a:r>
              <a:rPr lang="en-US" sz="2000" dirty="0" smtClean="0">
                <a:solidFill>
                  <a:schemeClr val="tx1"/>
                </a:solidFill>
                <a:latin typeface="Times New Roman" pitchFamily="18" charset="0"/>
                <a:cs typeface="Times New Roman" pitchFamily="18" charset="0"/>
              </a:rPr>
              <a:t>4&amp;5.</a:t>
            </a:r>
            <a:endParaRPr lang="en-US" sz="2000" dirty="0">
              <a:solidFill>
                <a:schemeClr val="tx1"/>
              </a:solidFill>
              <a:latin typeface="Times New Roman" pitchFamily="18" charset="0"/>
              <a:cs typeface="Times New Roman" pitchFamily="18" charset="0"/>
            </a:endParaRPr>
          </a:p>
          <a:p>
            <a:pPr marL="0" indent="0">
              <a:buNone/>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Casting </a:t>
            </a:r>
            <a:r>
              <a:rPr lang="en-US" sz="2000" dirty="0">
                <a:solidFill>
                  <a:schemeClr val="tx1"/>
                </a:solidFill>
                <a:latin typeface="Times New Roman" pitchFamily="18" charset="0"/>
                <a:cs typeface="Times New Roman" pitchFamily="18" charset="0"/>
              </a:rPr>
              <a:t>of cubes, cylinder and beams.</a:t>
            </a:r>
          </a:p>
          <a:p>
            <a:pPr marL="0" indent="0">
              <a:buNone/>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Curing</a:t>
            </a:r>
            <a:r>
              <a:rPr lang="en-US" sz="2000" dirty="0">
                <a:solidFill>
                  <a:schemeClr val="tx1"/>
                </a:solidFill>
                <a:latin typeface="Times New Roman" pitchFamily="18" charset="0"/>
                <a:cs typeface="Times New Roman" pitchFamily="18" charset="0"/>
              </a:rPr>
              <a:t>.</a:t>
            </a:r>
          </a:p>
          <a:p>
            <a:pPr>
              <a:buFont typeface="Wingdings" pitchFamily="2" charset="2"/>
              <a:buChar char="ü"/>
            </a:pPr>
            <a:endParaRPr lang="en-US" sz="2000" dirty="0">
              <a:solidFill>
                <a:schemeClr val="tx1"/>
              </a:solidFill>
              <a:latin typeface="Times New Roman" pitchFamily="18" charset="0"/>
              <a:cs typeface="Times New Roman" pitchFamily="18" charset="0"/>
            </a:endParaRPr>
          </a:p>
          <a:p>
            <a:pPr>
              <a:buFont typeface="Wingdings" pitchFamily="2" charset="2"/>
              <a:buChar char="ü"/>
            </a:pPr>
            <a:r>
              <a:rPr lang="en-US" sz="2000" dirty="0">
                <a:solidFill>
                  <a:schemeClr val="tx1"/>
                </a:solidFill>
                <a:latin typeface="Times New Roman" pitchFamily="18" charset="0"/>
                <a:cs typeface="Times New Roman" pitchFamily="18" charset="0"/>
              </a:rPr>
              <a:t>Week – </a:t>
            </a:r>
            <a:r>
              <a:rPr lang="en-US" sz="2000" dirty="0" smtClean="0">
                <a:solidFill>
                  <a:schemeClr val="tx1"/>
                </a:solidFill>
                <a:latin typeface="Times New Roman" pitchFamily="18" charset="0"/>
                <a:cs typeface="Times New Roman" pitchFamily="18" charset="0"/>
              </a:rPr>
              <a:t>6.</a:t>
            </a:r>
            <a:endParaRPr lang="en-US" sz="2000" dirty="0">
              <a:solidFill>
                <a:schemeClr val="tx1"/>
              </a:solidFill>
              <a:latin typeface="Times New Roman" pitchFamily="18" charset="0"/>
              <a:cs typeface="Times New Roman" pitchFamily="18" charset="0"/>
            </a:endParaRPr>
          </a:p>
          <a:p>
            <a:pPr marL="0" indent="0">
              <a:buNone/>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Testing </a:t>
            </a:r>
            <a:r>
              <a:rPr lang="en-US" sz="2000" dirty="0">
                <a:solidFill>
                  <a:schemeClr val="tx1"/>
                </a:solidFill>
                <a:latin typeface="Times New Roman" pitchFamily="18" charset="0"/>
                <a:cs typeface="Times New Roman" pitchFamily="18" charset="0"/>
              </a:rPr>
              <a:t>cubes, </a:t>
            </a:r>
            <a:r>
              <a:rPr lang="en-US" sz="2000" dirty="0" smtClean="0">
                <a:solidFill>
                  <a:schemeClr val="tx1"/>
                </a:solidFill>
                <a:latin typeface="Times New Roman" pitchFamily="18" charset="0"/>
                <a:cs typeface="Times New Roman" pitchFamily="18" charset="0"/>
              </a:rPr>
              <a:t>for 7days, 14 days &amp; 28days </a:t>
            </a:r>
            <a:r>
              <a:rPr lang="en-US" sz="2000" dirty="0">
                <a:solidFill>
                  <a:schemeClr val="tx1"/>
                </a:solidFill>
                <a:latin typeface="Times New Roman" pitchFamily="18" charset="0"/>
                <a:cs typeface="Times New Roman" pitchFamily="18" charset="0"/>
              </a:rPr>
              <a:t>and analysis of results</a:t>
            </a:r>
            <a:r>
              <a:rPr lang="en-US" sz="2000" dirty="0" smtClean="0">
                <a:solidFill>
                  <a:schemeClr val="tx1"/>
                </a:solidFill>
                <a:latin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a:xfrm>
            <a:off x="311580" y="6492874"/>
            <a:ext cx="978763"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197350"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41</a:t>
            </a:fld>
            <a:endParaRPr lang="en-IN"/>
          </a:p>
        </p:txBody>
      </p:sp>
    </p:spTree>
    <p:extLst>
      <p:ext uri="{BB962C8B-B14F-4D97-AF65-F5344CB8AC3E}">
        <p14:creationId xmlns:p14="http://schemas.microsoft.com/office/powerpoint/2010/main" val="20080262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smtClean="0">
                <a:solidFill>
                  <a:schemeClr val="tx1"/>
                </a:solidFill>
                <a:effectLst/>
              </a:rPr>
              <a:t>REFERENCES</a:t>
            </a:r>
            <a:endParaRPr lang="en-IN" sz="4000" b="1"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normAutofit/>
          </a:bodyPr>
          <a:lstStyle/>
          <a:p>
            <a:pPr lvl="0">
              <a:buFont typeface="Wingdings" panose="05000000000000000000" pitchFamily="2" charset="2"/>
              <a:buChar char="§"/>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Muthusamy</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 M. A.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Budiea</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 M. Syed </a:t>
            </a:r>
            <a:r>
              <a:rPr lang="en-US" sz="20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Mohsin</a:t>
            </a: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et al.,</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Properties of fly ash cement brick containing palm oil clinker as fine aggregate replacement, Materials Today: Proceedings, </a:t>
            </a:r>
            <a:r>
              <a:rPr lang="en-US" sz="20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a:t>
            </a:r>
            <a:r>
              <a:rPr lang="en-US" sz="2000" u="sng"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2"/>
              </a:rPr>
              <a:t>doi.org/10.1016/j.matpr.2020.07.260</a:t>
            </a:r>
            <a:endParaRPr lang="en-US" sz="2000" u="sng"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S. Rahul D, S. </a:t>
            </a:r>
            <a:r>
              <a:rPr lang="en-US" sz="2000" b="1" dirty="0" err="1">
                <a:solidFill>
                  <a:schemeClr val="tx1"/>
                </a:solidFill>
                <a:latin typeface="Times New Roman" panose="02020603050405020304" pitchFamily="18" charset="0"/>
                <a:cs typeface="Times New Roman" panose="02020603050405020304" pitchFamily="18" charset="0"/>
              </a:rPr>
              <a:t>Vikas</a:t>
            </a:r>
            <a:r>
              <a:rPr lang="en-US" sz="2000" b="1" dirty="0">
                <a:solidFill>
                  <a:schemeClr val="tx1"/>
                </a:solidFill>
                <a:latin typeface="Times New Roman" panose="02020603050405020304" pitchFamily="18" charset="0"/>
                <a:cs typeface="Times New Roman" panose="02020603050405020304" pitchFamily="18" charset="0"/>
              </a:rPr>
              <a:t> Reddy, T. N et al.,</a:t>
            </a:r>
            <a:r>
              <a:rPr lang="en-US" sz="2000" dirty="0">
                <a:solidFill>
                  <a:schemeClr val="tx1"/>
                </a:solidFill>
                <a:latin typeface="Times New Roman" panose="02020603050405020304" pitchFamily="18" charset="0"/>
                <a:cs typeface="Times New Roman" panose="02020603050405020304" pitchFamily="18" charset="0"/>
              </a:rPr>
              <a:t> Influence of brick waste and brick waste fines as fine aggregate on the properties of paver blocks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3"/>
              </a:rPr>
              <a:t>https://doi.org/10.1016/j.matpr.2020.09.310</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err="1" smtClean="0">
                <a:solidFill>
                  <a:schemeClr val="tx1"/>
                </a:solidFill>
                <a:latin typeface="Times New Roman" panose="02020603050405020304" pitchFamily="18" charset="0"/>
                <a:cs typeface="Times New Roman" panose="02020603050405020304" pitchFamily="18" charset="0"/>
              </a:rPr>
              <a:t>JuntaoDang</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sze</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err="1" smtClean="0">
                <a:solidFill>
                  <a:schemeClr val="tx1"/>
                </a:solidFill>
                <a:latin typeface="Times New Roman" panose="02020603050405020304" pitchFamily="18" charset="0"/>
                <a:cs typeface="Times New Roman" panose="02020603050405020304" pitchFamily="18" charset="0"/>
              </a:rPr>
              <a:t>Daipang</a:t>
            </a:r>
            <a:r>
              <a:rPr lang="en-US" sz="2000" b="1" dirty="0" smtClean="0">
                <a:solidFill>
                  <a:schemeClr val="tx1"/>
                </a:solidFill>
                <a:latin typeface="Times New Roman" panose="02020603050405020304" pitchFamily="18" charset="0"/>
                <a:cs typeface="Times New Roman" panose="02020603050405020304" pitchFamily="18" charset="0"/>
              </a:rPr>
              <a:t> et </a:t>
            </a:r>
            <a:r>
              <a:rPr lang="en-US" sz="2000" b="1" dirty="0">
                <a:solidFill>
                  <a:schemeClr val="tx1"/>
                </a:solidFill>
                <a:latin typeface="Times New Roman" panose="02020603050405020304" pitchFamily="18" charset="0"/>
                <a:cs typeface="Times New Roman" panose="02020603050405020304" pitchFamily="18" charset="0"/>
              </a:rPr>
              <a:t>al.,</a:t>
            </a:r>
            <a:r>
              <a:rPr lang="en-US" sz="2000" dirty="0">
                <a:solidFill>
                  <a:schemeClr val="tx1"/>
                </a:solidFill>
                <a:latin typeface="Times New Roman" panose="02020603050405020304" pitchFamily="18" charset="0"/>
                <a:cs typeface="Times New Roman" panose="02020603050405020304" pitchFamily="18" charset="0"/>
              </a:rPr>
              <a:t> Durability and micro structural properties of concrete with recycled brick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4" tooltip="Persistent link using digital object identifier"/>
              </a:rPr>
              <a:t>https://doi.org/10.1016/j.conbuildmat.2020.120032</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err="1">
                <a:solidFill>
                  <a:schemeClr val="tx1"/>
                </a:solidFill>
                <a:latin typeface="Times New Roman" panose="02020603050405020304" pitchFamily="18" charset="0"/>
                <a:cs typeface="Times New Roman" panose="02020603050405020304" pitchFamily="18" charset="0"/>
              </a:rPr>
              <a:t>Imane</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Rainia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Raouf</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Jabrane</a:t>
            </a:r>
            <a:r>
              <a:rPr lang="en-US" sz="2000" b="1" dirty="0">
                <a:solidFill>
                  <a:schemeClr val="tx1"/>
                </a:solidFill>
                <a:latin typeface="Times New Roman" panose="02020603050405020304" pitchFamily="18" charset="0"/>
                <a:cs typeface="Times New Roman" panose="02020603050405020304" pitchFamily="18" charset="0"/>
              </a:rPr>
              <a:t>, et al.,</a:t>
            </a:r>
            <a:r>
              <a:rPr lang="en-US" sz="2000" dirty="0">
                <a:solidFill>
                  <a:schemeClr val="tx1"/>
                </a:solidFill>
                <a:latin typeface="Times New Roman" panose="02020603050405020304" pitchFamily="18" charset="0"/>
                <a:cs typeface="Times New Roman" panose="02020603050405020304" pitchFamily="18" charset="0"/>
              </a:rPr>
              <a:t> Evaluation of mortar properties by combining concrete and brick wastes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5"/>
              </a:rPr>
              <a:t>https://doi.org/10.1016/j.cscm.2020.e00434</a:t>
            </a:r>
            <a:r>
              <a:rPr lang="en-US" sz="2000" dirty="0">
                <a:solidFill>
                  <a:schemeClr val="tx1"/>
                </a:solidFill>
                <a:latin typeface="Times New Roman" panose="02020603050405020304" pitchFamily="18" charset="0"/>
                <a:cs typeface="Times New Roman" panose="02020603050405020304" pitchFamily="18" charset="0"/>
              </a:rPr>
              <a:t> </a:t>
            </a:r>
            <a:endParaRPr lang="en-US" sz="2000" dirty="0" smtClean="0">
              <a:solidFill>
                <a:schemeClr val="tx1"/>
              </a:solidFill>
              <a:latin typeface="Times New Roman" panose="02020603050405020304" pitchFamily="18" charset="0"/>
              <a:cs typeface="Times New Roman" panose="02020603050405020304" pitchFamily="18" charset="0"/>
            </a:endParaRPr>
          </a:p>
          <a:p>
            <a:pPr lvl="0">
              <a:spcBef>
                <a:spcPts val="1200"/>
              </a:spcBef>
              <a:buFont typeface="Wingdings" panose="05000000000000000000" pitchFamily="2" charset="2"/>
              <a:buChar char="§"/>
            </a:pPr>
            <a:r>
              <a:rPr lang="en-US" sz="2000" b="1" dirty="0" err="1">
                <a:solidFill>
                  <a:schemeClr val="tx1"/>
                </a:solidFill>
                <a:latin typeface="Times New Roman" panose="02020603050405020304" pitchFamily="18" charset="0"/>
                <a:cs typeface="Times New Roman" panose="02020603050405020304" pitchFamily="18" charset="0"/>
              </a:rPr>
              <a:t>Arivalagan</a:t>
            </a:r>
            <a:r>
              <a:rPr lang="en-US" sz="2000" b="1" dirty="0">
                <a:solidFill>
                  <a:schemeClr val="tx1"/>
                </a:solidFill>
                <a:latin typeface="Times New Roman" panose="02020603050405020304" pitchFamily="18" charset="0"/>
                <a:cs typeface="Times New Roman" panose="02020603050405020304" pitchFamily="18" charset="0"/>
              </a:rPr>
              <a:t>. S Et al.,</a:t>
            </a:r>
            <a:r>
              <a:rPr lang="en-US" sz="2000" dirty="0">
                <a:solidFill>
                  <a:schemeClr val="tx1"/>
                </a:solidFill>
                <a:latin typeface="Times New Roman" panose="02020603050405020304" pitchFamily="18" charset="0"/>
                <a:cs typeface="Times New Roman" panose="02020603050405020304" pitchFamily="18" charset="0"/>
              </a:rPr>
              <a:t> Feasible and Experimental Study on Partial Replacement of Fine Aggregate using Construction Debris </a:t>
            </a:r>
            <a:r>
              <a:rPr lang="en-US" sz="2000" u="sng" dirty="0">
                <a:solidFill>
                  <a:schemeClr val="tx1"/>
                </a:solidFill>
                <a:latin typeface="Times New Roman" panose="02020603050405020304" pitchFamily="18" charset="0"/>
                <a:cs typeface="Times New Roman" panose="02020603050405020304" pitchFamily="18" charset="0"/>
                <a:hlinkClick r:id="rId6"/>
              </a:rPr>
              <a:t>http://dx.doi.org/10.20902/IJCTR.2019.130206</a:t>
            </a:r>
            <a:r>
              <a:rPr lang="en-US" i="1" dirty="0"/>
              <a:t> </a:t>
            </a:r>
            <a:endParaRPr lang="en-IN" i="1" dirty="0"/>
          </a:p>
          <a:p>
            <a:pPr>
              <a:spcBef>
                <a:spcPts val="1200"/>
              </a:spcBef>
              <a:buFont typeface="Wingdings" panose="05000000000000000000" pitchFamily="2" charset="2"/>
              <a:buChar char="§"/>
            </a:pPr>
            <a:endParaRPr lang="en-IN" sz="2000" i="1" dirty="0">
              <a:solidFill>
                <a:schemeClr val="tx1"/>
              </a:solidFill>
              <a:latin typeface="Times New Roman" panose="02020603050405020304" pitchFamily="18" charset="0"/>
              <a:ea typeface="Times New Roman" panose="02020603050405020304" pitchFamily="18" charset="0"/>
            </a:endParaRPr>
          </a:p>
          <a:p>
            <a:pPr>
              <a:buFont typeface="Wingdings" panose="05000000000000000000" pitchFamily="2" charset="2"/>
              <a:buChar char="§"/>
            </a:pPr>
            <a:endParaRPr lang="en-US" i="1" dirty="0" smtClean="0"/>
          </a:p>
          <a:p>
            <a:pPr marL="0" indent="0">
              <a:buNone/>
            </a:pPr>
            <a:endParaRPr lang="en-US" i="1" dirty="0"/>
          </a:p>
          <a:p>
            <a:pPr marL="0" indent="0">
              <a:buNone/>
            </a:pPr>
            <a:endParaRPr lang="en-US" i="1" dirty="0" smtClean="0"/>
          </a:p>
        </p:txBody>
      </p:sp>
      <p:sp>
        <p:nvSpPr>
          <p:cNvPr id="4" name="Date Placeholder 3"/>
          <p:cNvSpPr>
            <a:spLocks noGrp="1"/>
          </p:cNvSpPr>
          <p:nvPr>
            <p:ph type="dt" sz="half" idx="10"/>
          </p:nvPr>
        </p:nvSpPr>
        <p:spPr>
          <a:xfrm>
            <a:off x="280807" y="6492387"/>
            <a:ext cx="1040310"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197350" y="6492388"/>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t>42</a:t>
            </a:fld>
            <a:endParaRPr lang="en-IN"/>
          </a:p>
        </p:txBody>
      </p:sp>
    </p:spTree>
    <p:extLst>
      <p:ext uri="{BB962C8B-B14F-4D97-AF65-F5344CB8AC3E}">
        <p14:creationId xmlns:p14="http://schemas.microsoft.com/office/powerpoint/2010/main" val="10721714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9794" y="6492875"/>
            <a:ext cx="996348"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474940" y="6501180"/>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43</a:t>
            </a:fld>
            <a:endParaRPr lang="en-IN"/>
          </a:p>
        </p:txBody>
      </p:sp>
      <p:sp>
        <p:nvSpPr>
          <p:cNvPr id="5" name="Rectangle 4"/>
          <p:cNvSpPr/>
          <p:nvPr/>
        </p:nvSpPr>
        <p:spPr>
          <a:xfrm>
            <a:off x="633046" y="0"/>
            <a:ext cx="10632717" cy="6555641"/>
          </a:xfrm>
          <a:prstGeom prst="rect">
            <a:avLst/>
          </a:prstGeom>
        </p:spPr>
        <p:txBody>
          <a:bodyPr wrap="square">
            <a:spAutoFit/>
          </a:bodyPr>
          <a:lstStyle/>
          <a:p>
            <a:pPr marL="285750" lvl="0" indent="-28575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Sai </a:t>
            </a:r>
            <a:r>
              <a:rPr lang="en-US" sz="2000" b="1" dirty="0" err="1">
                <a:latin typeface="Times New Roman" panose="02020603050405020304" pitchFamily="18" charset="0"/>
                <a:cs typeface="Times New Roman" panose="02020603050405020304" pitchFamily="18" charset="0"/>
              </a:rPr>
              <a:t>Samanth</a:t>
            </a:r>
            <a:r>
              <a:rPr lang="en-US" sz="2000" b="1" dirty="0">
                <a:latin typeface="Times New Roman" panose="02020603050405020304" pitchFamily="18" charset="0"/>
                <a:cs typeface="Times New Roman" panose="02020603050405020304" pitchFamily="18" charset="0"/>
              </a:rPr>
              <a:t>, and A. </a:t>
            </a:r>
            <a:r>
              <a:rPr lang="en-US" sz="2000" b="1" dirty="0" err="1">
                <a:latin typeface="Times New Roman" panose="02020603050405020304" pitchFamily="18" charset="0"/>
                <a:cs typeface="Times New Roman" panose="02020603050405020304" pitchFamily="18" charset="0"/>
              </a:rPr>
              <a:t>Prakhar</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“Study of strength properties of concrete with construction debris as aggregates”, International Journal of Engineering Research in Mechanical and Civil Engineering, Vol. 1(5), pp 42-45, 2016 </a:t>
            </a:r>
            <a:endParaRPr lang="en-US" sz="2000" dirty="0" smtClean="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err="1">
                <a:latin typeface="Times New Roman" panose="02020603050405020304" pitchFamily="18" charset="0"/>
                <a:cs typeface="Times New Roman" panose="02020603050405020304" pitchFamily="18" charset="0"/>
              </a:rPr>
              <a:t>Diniya</a:t>
            </a:r>
            <a:r>
              <a:rPr lang="en-US" sz="2000" b="1" dirty="0">
                <a:latin typeface="Times New Roman" panose="02020603050405020304" pitchFamily="18" charset="0"/>
                <a:cs typeface="Times New Roman" panose="02020603050405020304" pitchFamily="18" charset="0"/>
              </a:rPr>
              <a:t> David, et al.,</a:t>
            </a:r>
            <a:r>
              <a:rPr lang="en-US" sz="2000" dirty="0">
                <a:latin typeface="Times New Roman" panose="02020603050405020304" pitchFamily="18" charset="0"/>
                <a:cs typeface="Times New Roman" panose="02020603050405020304" pitchFamily="18" charset="0"/>
              </a:rPr>
              <a:t> Partial Replacement of Fine Aggregate with Crushed Clay Brick in Cellular Concrete. International Journal of Research in Engineering and Technology. </a:t>
            </a:r>
            <a:r>
              <a:rPr lang="en-US" sz="2000" dirty="0" smtClean="0">
                <a:latin typeface="Times New Roman" panose="02020603050405020304" pitchFamily="18" charset="0"/>
                <a:cs typeface="Times New Roman" panose="02020603050405020304" pitchFamily="18" charset="0"/>
              </a:rPr>
              <a:t>DOI:10.15680/IJIRSET.2017.0605161</a:t>
            </a: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a:t>
            </a:r>
            <a:r>
              <a:rPr lang="en-US" sz="2000" b="1" dirty="0" err="1">
                <a:latin typeface="Times New Roman" panose="02020603050405020304" pitchFamily="18" charset="0"/>
                <a:cs typeface="Times New Roman" panose="02020603050405020304" pitchFamily="18" charset="0"/>
              </a:rPr>
              <a:t>Shayan</a:t>
            </a:r>
            <a:r>
              <a:rPr lang="en-US" sz="2000" b="1" dirty="0">
                <a:latin typeface="Times New Roman" panose="02020603050405020304" pitchFamily="18" charset="0"/>
                <a:cs typeface="Times New Roman" panose="02020603050405020304" pitchFamily="18" charset="0"/>
              </a:rPr>
              <a:t> and A. Xu,</a:t>
            </a:r>
            <a:r>
              <a:rPr lang="en-US" sz="2000" dirty="0">
                <a:latin typeface="Times New Roman" panose="02020603050405020304" pitchFamily="18" charset="0"/>
                <a:cs typeface="Times New Roman" panose="02020603050405020304" pitchFamily="18" charset="0"/>
              </a:rPr>
              <a:t> “Value added utilization of waste glass in concrete”, Cement and Concrete Research, vol-44, pp.81-89, Jan.2004.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err="1">
                <a:latin typeface="Times New Roman" panose="02020603050405020304" pitchFamily="18" charset="0"/>
                <a:cs typeface="Times New Roman" panose="02020603050405020304" pitchFamily="18" charset="0"/>
              </a:rPr>
              <a:t>Shriharsha</a:t>
            </a:r>
            <a:r>
              <a:rPr lang="en-US" sz="2000" b="1" dirty="0">
                <a:latin typeface="Times New Roman" panose="02020603050405020304" pitchFamily="18" charset="0"/>
                <a:cs typeface="Times New Roman" panose="02020603050405020304" pitchFamily="18" charset="0"/>
              </a:rPr>
              <a:t>, Murthy S.N.</a:t>
            </a:r>
            <a:r>
              <a:rPr lang="en-US" sz="2000" dirty="0">
                <a:latin typeface="Times New Roman" panose="02020603050405020304" pitchFamily="18" charset="0"/>
                <a:cs typeface="Times New Roman" panose="02020603050405020304" pitchFamily="18" charset="0"/>
              </a:rPr>
              <a:t> Alternative building materials using fine ground granulated blast furnace slag and fine demolition debris. International Journal of Renewable Energy and Environmental Engineering. 2(2), 2014, pp 86-88.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383-1970:</a:t>
            </a:r>
            <a:r>
              <a:rPr lang="en-US" sz="2000" dirty="0">
                <a:latin typeface="Times New Roman" panose="02020603050405020304" pitchFamily="18" charset="0"/>
                <a:cs typeface="Times New Roman" panose="02020603050405020304" pitchFamily="18" charset="0"/>
              </a:rPr>
              <a:t> Indian Standard specifications for coarse and fine aggregate.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456-2000:</a:t>
            </a:r>
            <a:r>
              <a:rPr lang="en-US" sz="2000" dirty="0">
                <a:latin typeface="Times New Roman" panose="02020603050405020304" pitchFamily="18" charset="0"/>
                <a:cs typeface="Times New Roman" panose="02020603050405020304" pitchFamily="18" charset="0"/>
              </a:rPr>
              <a:t> Code of Practice for Plain and Reinforced Concrete.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10262-2209:</a:t>
            </a:r>
            <a:r>
              <a:rPr lang="en-US" sz="2000" dirty="0">
                <a:latin typeface="Times New Roman" panose="02020603050405020304" pitchFamily="18" charset="0"/>
                <a:cs typeface="Times New Roman" panose="02020603050405020304" pitchFamily="18" charset="0"/>
              </a:rPr>
              <a:t> Recommended guidelines for Mix Concrete.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2386-1963</a:t>
            </a:r>
            <a:r>
              <a:rPr lang="en-US" sz="2000" dirty="0">
                <a:latin typeface="Times New Roman" panose="02020603050405020304" pitchFamily="18" charset="0"/>
                <a:cs typeface="Times New Roman" panose="02020603050405020304" pitchFamily="18" charset="0"/>
              </a:rPr>
              <a:t> Methods of test for aggregate for concrete. Bureau of Indian standards.</a:t>
            </a:r>
            <a:endParaRPr lang="en-IN" sz="2000" dirty="0">
              <a:latin typeface="Times New Roman" panose="02020603050405020304" pitchFamily="18" charset="0"/>
              <a:cs typeface="Times New Roman" panose="02020603050405020304" pitchFamily="18" charset="0"/>
            </a:endParaRPr>
          </a:p>
          <a:p>
            <a:pPr marL="285750" lvl="0" indent="-285750">
              <a:spcBef>
                <a:spcPts val="1200"/>
              </a:spcBef>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9796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2879" y="6538913"/>
            <a:ext cx="1111569"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870813" y="6538007"/>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1556274" y="6356351"/>
            <a:ext cx="584064" cy="365125"/>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44</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039290" y="2512814"/>
            <a:ext cx="6026331" cy="1323439"/>
          </a:xfrm>
          <a:prstGeom prst="rect">
            <a:avLst/>
          </a:prstGeom>
        </p:spPr>
        <p:txBody>
          <a:bodyPr wrap="square">
            <a:spAutoFit/>
          </a:bodyPr>
          <a:lstStyle/>
          <a:p>
            <a:pPr algn="ctr"/>
            <a:r>
              <a:rPr lang="en-IN" sz="80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17284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67095"/>
          </a:xfrm>
        </p:spPr>
        <p:txBody>
          <a:bodyPr/>
          <a:lstStyle/>
          <a:p>
            <a:r>
              <a:rPr lang="en-US" sz="4000" b="1" i="1" u="sng" dirty="0" smtClean="0">
                <a:solidFill>
                  <a:schemeClr val="tx1"/>
                </a:solidFill>
                <a:effectLst/>
                <a:latin typeface="Times New Roman" panose="02020603050405020304" pitchFamily="18" charset="0"/>
                <a:cs typeface="Times New Roman" panose="02020603050405020304" pitchFamily="18" charset="0"/>
              </a:rPr>
              <a:t>SCOPE OF THIS STUDY</a:t>
            </a:r>
            <a:endParaRPr lang="en-IN" sz="4000" u="sng" dirty="0"/>
          </a:p>
        </p:txBody>
      </p:sp>
      <p:sp>
        <p:nvSpPr>
          <p:cNvPr id="3" name="Content Placeholder 2"/>
          <p:cNvSpPr>
            <a:spLocks noGrp="1"/>
          </p:cNvSpPr>
          <p:nvPr>
            <p:ph idx="1"/>
          </p:nvPr>
        </p:nvSpPr>
        <p:spPr>
          <a:xfrm>
            <a:off x="609600" y="984069"/>
            <a:ext cx="10972800" cy="5142096"/>
          </a:xfrm>
        </p:spPr>
        <p:txBody>
          <a:bodyPr>
            <a:normAutofit/>
          </a:bodyPr>
          <a:lstStyle/>
          <a:p>
            <a:pPr marL="0" indent="0">
              <a:lnSpc>
                <a:spcPct val="150000"/>
              </a:lnSpc>
              <a:buNone/>
            </a:pPr>
            <a:r>
              <a:rPr lang="en-US" sz="2000" dirty="0">
                <a:solidFill>
                  <a:schemeClr val="tx1"/>
                </a:solidFill>
                <a:latin typeface="Times New Roman" panose="02020603050405020304" pitchFamily="18" charset="0"/>
                <a:ea typeface="Calibri" pitchFamily="34" charset="0"/>
                <a:cs typeface="Times New Roman" pitchFamily="18" charset="0"/>
              </a:rPr>
              <a:t>To collect </a:t>
            </a:r>
            <a:r>
              <a:rPr lang="en-US" sz="2000" dirty="0" smtClean="0">
                <a:solidFill>
                  <a:schemeClr val="tx1"/>
                </a:solidFill>
                <a:latin typeface="Times New Roman" panose="02020603050405020304" pitchFamily="18" charset="0"/>
                <a:ea typeface="Calibri" pitchFamily="34" charset="0"/>
                <a:cs typeface="Times New Roman" pitchFamily="18" charset="0"/>
              </a:rPr>
              <a:t>waste brick </a:t>
            </a:r>
            <a:r>
              <a:rPr lang="en-US" sz="2000" dirty="0">
                <a:solidFill>
                  <a:schemeClr val="tx1"/>
                </a:solidFill>
                <a:latin typeface="Times New Roman" panose="02020603050405020304" pitchFamily="18" charset="0"/>
                <a:ea typeface="Calibri" pitchFamily="34" charset="0"/>
                <a:cs typeface="Times New Roman" pitchFamily="18" charset="0"/>
              </a:rPr>
              <a:t>and to </a:t>
            </a:r>
            <a:r>
              <a:rPr lang="en-US" sz="2000" dirty="0" smtClean="0">
                <a:solidFill>
                  <a:schemeClr val="tx1"/>
                </a:solidFill>
                <a:latin typeface="Times New Roman" panose="02020603050405020304" pitchFamily="18" charset="0"/>
                <a:ea typeface="Calibri" pitchFamily="34" charset="0"/>
                <a:cs typeface="Times New Roman" pitchFamily="18" charset="0"/>
              </a:rPr>
              <a:t>reuse as a partial replacement of fine aggregate.</a:t>
            </a:r>
            <a:endParaRPr lang="en-US" sz="2000" dirty="0">
              <a:solidFill>
                <a:schemeClr val="tx1"/>
              </a:solidFill>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smtClean="0">
                <a:solidFill>
                  <a:schemeClr val="tx1"/>
                </a:solidFill>
                <a:latin typeface="Times New Roman" panose="02020603050405020304" pitchFamily="18" charset="0"/>
                <a:cs typeface="Times New Roman" panose="02020603050405020304" pitchFamily="18" charset="0"/>
              </a:rPr>
              <a:t>To </a:t>
            </a:r>
            <a:r>
              <a:rPr lang="en-US" sz="2000" dirty="0">
                <a:solidFill>
                  <a:schemeClr val="tx1"/>
                </a:solidFill>
                <a:latin typeface="Times New Roman" panose="02020603050405020304" pitchFamily="18" charset="0"/>
                <a:cs typeface="Times New Roman" panose="02020603050405020304" pitchFamily="18" charset="0"/>
              </a:rPr>
              <a:t>use waste brick powder as a construction material.</a:t>
            </a:r>
            <a:endParaRPr lang="en-IN" sz="2000" dirty="0">
              <a:solidFill>
                <a:schemeClr val="tx1"/>
              </a:solidFill>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It will slightly reduce the dependency on natural sand or M sand.</a:t>
            </a:r>
            <a:endParaRPr lang="en-IN" sz="2000" dirty="0">
              <a:solidFill>
                <a:schemeClr val="tx1"/>
              </a:solidFill>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Its use will also help in protecting the environment surroundings</a:t>
            </a:r>
            <a:r>
              <a:rPr lang="en-US" sz="2000" dirty="0" smtClean="0">
                <a:solidFill>
                  <a:schemeClr val="tx1"/>
                </a:solidFill>
                <a:latin typeface="Times New Roman" panose="02020603050405020304" pitchFamily="18" charset="0"/>
                <a:cs typeface="Times New Roman" panose="02020603050405020304" pitchFamily="18" charset="0"/>
              </a:rPr>
              <a:t>.</a:t>
            </a:r>
          </a:p>
          <a:p>
            <a:pPr marL="0" lvl="0"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sz="2000" b="1" dirty="0" smtClean="0">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a:xfrm>
            <a:off x="17417" y="6477636"/>
            <a:ext cx="1184366" cy="487680"/>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777740" y="6535422"/>
            <a:ext cx="286512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11582400" y="6356351"/>
            <a:ext cx="557938" cy="365125"/>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5</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304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69965" y="6492875"/>
            <a:ext cx="1024483"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955177" y="6492875"/>
            <a:ext cx="3286215"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6</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756138" y="0"/>
            <a:ext cx="10634899" cy="707886"/>
          </a:xfrm>
          <a:prstGeom prst="rect">
            <a:avLst/>
          </a:prstGeom>
        </p:spPr>
        <p:txBody>
          <a:bodyPr wrap="square">
            <a:spAutoFit/>
          </a:bodyPr>
          <a:lstStyle/>
          <a:p>
            <a:pPr algn="ctr"/>
            <a:r>
              <a:rPr lang="en-US" sz="4000" b="1" i="1" u="sng" dirty="0" smtClean="0">
                <a:latin typeface="Times New Roman" panose="02020603050405020304" pitchFamily="18" charset="0"/>
                <a:cs typeface="Times New Roman" panose="02020603050405020304" pitchFamily="18" charset="0"/>
              </a:rPr>
              <a:t>OBJECTIVES</a:t>
            </a:r>
            <a:endParaRPr lang="en-IN" sz="4000" i="1" u="sng" dirty="0"/>
          </a:p>
        </p:txBody>
      </p:sp>
      <p:sp>
        <p:nvSpPr>
          <p:cNvPr id="5" name="Rectangle 4"/>
          <p:cNvSpPr/>
          <p:nvPr/>
        </p:nvSpPr>
        <p:spPr>
          <a:xfrm>
            <a:off x="756139" y="1017033"/>
            <a:ext cx="10634899"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main objectives of present study </a:t>
            </a:r>
            <a:r>
              <a:rPr lang="en-US" dirty="0" smtClean="0">
                <a:latin typeface="Times New Roman" panose="02020603050405020304" pitchFamily="18" charset="0"/>
                <a:cs typeface="Times New Roman" panose="02020603050405020304" pitchFamily="18" charset="0"/>
              </a:rPr>
              <a:t>are:</a:t>
            </a:r>
            <a:endParaRPr lang="en-IN"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study the suitability of waste brick powder in </a:t>
            </a:r>
            <a:r>
              <a:rPr lang="en-US" dirty="0" smtClean="0">
                <a:latin typeface="Times New Roman" panose="02020603050405020304" pitchFamily="18" charset="0"/>
                <a:cs typeface="Times New Roman" panose="02020603050405020304" pitchFamily="18" charset="0"/>
              </a:rPr>
              <a:t>concrete.</a:t>
            </a:r>
            <a:endParaRPr lang="en-IN"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study the desirable properties of waste brick powder in </a:t>
            </a:r>
            <a:r>
              <a:rPr lang="en-US" dirty="0" smtClean="0">
                <a:latin typeface="Times New Roman" panose="02020603050405020304" pitchFamily="18" charset="0"/>
                <a:cs typeface="Times New Roman" panose="02020603050405020304" pitchFamily="18" charset="0"/>
              </a:rPr>
              <a:t>concrete.</a:t>
            </a:r>
            <a:endParaRPr lang="en-IN"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evaluate the utility of crushed brick as a partial replacement of sand in </a:t>
            </a:r>
            <a:r>
              <a:rPr lang="en-US" dirty="0" smtClean="0">
                <a:latin typeface="Times New Roman" panose="02020603050405020304" pitchFamily="18" charset="0"/>
                <a:cs typeface="Times New Roman" panose="02020603050405020304" pitchFamily="18" charset="0"/>
              </a:rPr>
              <a:t>concrete.</a:t>
            </a:r>
            <a:endParaRPr lang="en-IN"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understand the effectiveness of brick as in strength enhancement.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589555"/>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p:spPr>
        <p:txBody>
          <a:bodyPr/>
          <a:lstStyle/>
          <a:p>
            <a:r>
              <a:rPr lang="en-US" sz="4000" b="1" i="1" u="sng" dirty="0" smtClean="0">
                <a:solidFill>
                  <a:schemeClr val="tx1"/>
                </a:solidFill>
                <a:latin typeface="Times New Roman" panose="02020603050405020304" pitchFamily="18" charset="0"/>
                <a:ea typeface="Times New Roman" panose="02020603050405020304" pitchFamily="18" charset="0"/>
              </a:rPr>
              <a:t>MATERIALS &amp; METHODOLOGY</a:t>
            </a:r>
            <a:endParaRPr lang="en-IN" sz="4000" dirty="0">
              <a:solidFill>
                <a:schemeClr val="tx1"/>
              </a:solidFill>
            </a:endParaRPr>
          </a:p>
        </p:txBody>
      </p:sp>
      <p:sp>
        <p:nvSpPr>
          <p:cNvPr id="3" name="Content Placeholder 2"/>
          <p:cNvSpPr>
            <a:spLocks noGrp="1"/>
          </p:cNvSpPr>
          <p:nvPr>
            <p:ph idx="1"/>
          </p:nvPr>
        </p:nvSpPr>
        <p:spPr>
          <a:xfrm>
            <a:off x="609600" y="751114"/>
            <a:ext cx="10972800" cy="4525963"/>
          </a:xfrm>
        </p:spPr>
        <p:txBody>
          <a:bodyPr>
            <a:normAutofit/>
          </a:bodyPr>
          <a:lstStyle/>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Cement : Ordinary Portland cement of grade </a:t>
            </a:r>
            <a:r>
              <a:rPr lang="en-US" sz="2000" dirty="0" smtClean="0">
                <a:solidFill>
                  <a:schemeClr val="tx1"/>
                </a:solidFill>
                <a:latin typeface="Times New Roman" pitchFamily="18" charset="0"/>
                <a:cs typeface="Times New Roman" pitchFamily="18" charset="0"/>
              </a:rPr>
              <a:t>53.</a:t>
            </a:r>
          </a:p>
          <a:p>
            <a:pPr lvl="0" algn="just">
              <a:lnSpc>
                <a:spcPct val="150000"/>
              </a:lnSpc>
              <a:spcBef>
                <a:spcPts val="1200"/>
              </a:spcBef>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Fine </a:t>
            </a:r>
            <a:r>
              <a:rPr lang="en-US" sz="2000" dirty="0">
                <a:solidFill>
                  <a:schemeClr val="tx1"/>
                </a:solidFill>
                <a:latin typeface="Times New Roman" pitchFamily="18" charset="0"/>
                <a:cs typeface="Times New Roman" pitchFamily="18" charset="0"/>
              </a:rPr>
              <a:t>aggregate : </a:t>
            </a:r>
            <a:r>
              <a:rPr lang="en-US" sz="2000" dirty="0" smtClean="0">
                <a:solidFill>
                  <a:schemeClr val="tx1"/>
                </a:solidFill>
                <a:latin typeface="Times New Roman" pitchFamily="18" charset="0"/>
                <a:cs typeface="Times New Roman" pitchFamily="18" charset="0"/>
              </a:rPr>
              <a:t>Fine aggregate passing </a:t>
            </a:r>
            <a:r>
              <a:rPr lang="en-US" sz="2000" dirty="0">
                <a:solidFill>
                  <a:schemeClr val="tx1"/>
                </a:solidFill>
                <a:latin typeface="Times New Roman" pitchFamily="18" charset="0"/>
                <a:cs typeface="Times New Roman" pitchFamily="18" charset="0"/>
              </a:rPr>
              <a:t>4.75mm IS </a:t>
            </a:r>
            <a:r>
              <a:rPr lang="en-US" sz="2000" dirty="0" smtClean="0">
                <a:solidFill>
                  <a:schemeClr val="tx1"/>
                </a:solidFill>
                <a:latin typeface="Times New Roman" pitchFamily="18" charset="0"/>
                <a:cs typeface="Times New Roman" pitchFamily="18" charset="0"/>
              </a:rPr>
              <a:t>sieve.</a:t>
            </a:r>
          </a:p>
          <a:p>
            <a:pPr lvl="0" algn="just">
              <a:lnSpc>
                <a:spcPct val="150000"/>
              </a:lnSpc>
              <a:spcBef>
                <a:spcPts val="1200"/>
              </a:spcBef>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Coarse </a:t>
            </a:r>
            <a:r>
              <a:rPr lang="en-US" sz="2000" dirty="0">
                <a:solidFill>
                  <a:schemeClr val="tx1"/>
                </a:solidFill>
                <a:latin typeface="Times New Roman" pitchFamily="18" charset="0"/>
                <a:cs typeface="Times New Roman" pitchFamily="18" charset="0"/>
              </a:rPr>
              <a:t>aggregate : Segregated aggregates retaining 4.75mm IS sieve and  passing 20mm IS </a:t>
            </a:r>
            <a:r>
              <a:rPr lang="en-US" sz="2000" dirty="0" smtClean="0">
                <a:solidFill>
                  <a:schemeClr val="tx1"/>
                </a:solidFill>
                <a:latin typeface="Times New Roman" pitchFamily="18" charset="0"/>
                <a:cs typeface="Times New Roman" pitchFamily="18" charset="0"/>
              </a:rPr>
              <a:t>sieve.</a:t>
            </a:r>
          </a:p>
          <a:p>
            <a:pPr algn="just">
              <a:lnSpc>
                <a:spcPct val="150000"/>
              </a:lnSpc>
              <a:spcBef>
                <a:spcPts val="1200"/>
              </a:spcBef>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Waste brick powder : </a:t>
            </a:r>
            <a:r>
              <a:rPr lang="en-US" sz="2000" dirty="0">
                <a:solidFill>
                  <a:schemeClr val="tx1"/>
                </a:solidFill>
                <a:latin typeface="Times New Roman" pitchFamily="18" charset="0"/>
                <a:cs typeface="Times New Roman" pitchFamily="18" charset="0"/>
              </a:rPr>
              <a:t>passing 4.75mm IS sieve</a:t>
            </a:r>
            <a:r>
              <a:rPr lang="en-US" sz="2000" dirty="0" smtClean="0">
                <a:solidFill>
                  <a:schemeClr val="tx1"/>
                </a:solidFill>
                <a:latin typeface="Times New Roman" pitchFamily="18" charset="0"/>
                <a:cs typeface="Times New Roman" pitchFamily="18" charset="0"/>
              </a:rPr>
              <a:t>.</a:t>
            </a:r>
          </a:p>
          <a:p>
            <a:pPr lvl="0" algn="just">
              <a:lnSpc>
                <a:spcPct val="150000"/>
              </a:lnSpc>
              <a:spcBef>
                <a:spcPts val="1200"/>
              </a:spcBef>
              <a:buFont typeface="Wingdings" panose="05000000000000000000" pitchFamily="2" charset="2"/>
              <a:buChar char="§"/>
            </a:pPr>
            <a:r>
              <a:rPr lang="en-US" sz="2000" dirty="0" smtClean="0">
                <a:solidFill>
                  <a:schemeClr val="tx1"/>
                </a:solidFill>
                <a:latin typeface="Times New Roman" pitchFamily="18" charset="0"/>
                <a:cs typeface="Times New Roman" pitchFamily="18" charset="0"/>
              </a:rPr>
              <a:t>Water </a:t>
            </a: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Required amount of water by trial.</a:t>
            </a:r>
            <a:endParaRPr lang="en-US" sz="2000" dirty="0">
              <a:solidFill>
                <a:schemeClr val="tx1"/>
              </a:solidFill>
              <a:latin typeface="Times New Roman" pitchFamily="18" charset="0"/>
              <a:cs typeface="Times New Roman" pitchFamily="18" charset="0"/>
            </a:endParaRPr>
          </a:p>
          <a:p>
            <a:pPr marL="0" indent="0">
              <a:buNone/>
            </a:pPr>
            <a:endParaRPr lang="en-US" dirty="0" smtClean="0"/>
          </a:p>
          <a:p>
            <a:pPr>
              <a:buFont typeface="Wingdings" panose="05000000000000000000" pitchFamily="2" charset="2"/>
              <a:buChar char="q"/>
            </a:pPr>
            <a:r>
              <a:rPr lang="en-IN" b="1" dirty="0" smtClean="0">
                <a:solidFill>
                  <a:schemeClr val="tx1"/>
                </a:solidFill>
                <a:latin typeface="Times New Roman" panose="02020603050405020304" pitchFamily="18" charset="0"/>
                <a:cs typeface="Times New Roman" panose="02020603050405020304" pitchFamily="18" charset="0"/>
              </a:rPr>
              <a:t>MIX PROPORTON OF CONCRETE</a:t>
            </a:r>
            <a:endParaRPr lang="en-IN" dirty="0" smtClean="0">
              <a:solidFill>
                <a:schemeClr val="tx1"/>
              </a:solidFill>
              <a:latin typeface="Times New Roman" panose="02020603050405020304" pitchFamily="18" charset="0"/>
              <a:cs typeface="Times New Roman" panose="02020603050405020304" pitchFamily="18" charset="0"/>
            </a:endParaRPr>
          </a:p>
          <a:p>
            <a:pPr lvl="0">
              <a:lnSpc>
                <a:spcPct val="150000"/>
              </a:lnSpc>
              <a:spcBef>
                <a:spcPts val="1200"/>
              </a:spcBef>
              <a:buFont typeface="Wingdings" panose="05000000000000000000" pitchFamily="2" charset="2"/>
              <a:buChar char="§"/>
            </a:pPr>
            <a:r>
              <a:rPr lang="en-US" sz="2000" dirty="0" smtClean="0">
                <a:solidFill>
                  <a:schemeClr val="tx1"/>
                </a:solidFill>
                <a:latin typeface="Times New Roman" panose="02020603050405020304" pitchFamily="18" charset="0"/>
                <a:cs typeface="Times New Roman" panose="02020603050405020304" pitchFamily="18" charset="0"/>
              </a:rPr>
              <a:t>The mix proportion is designed for </a:t>
            </a:r>
            <a:r>
              <a:rPr lang="en-US" sz="2000" dirty="0" smtClean="0">
                <a:solidFill>
                  <a:schemeClr val="tx1"/>
                </a:solidFill>
                <a:latin typeface="Times New Roman" panose="02020603050405020304" pitchFamily="18" charset="0"/>
                <a:cs typeface="Times New Roman" panose="02020603050405020304" pitchFamily="18" charset="0"/>
              </a:rPr>
              <a:t>M25 </a:t>
            </a:r>
            <a:r>
              <a:rPr lang="en-US" sz="2000" dirty="0" smtClean="0">
                <a:solidFill>
                  <a:schemeClr val="tx1"/>
                </a:solidFill>
                <a:latin typeface="Times New Roman" panose="02020603050405020304" pitchFamily="18" charset="0"/>
                <a:cs typeface="Times New Roman" panose="02020603050405020304" pitchFamily="18" charset="0"/>
              </a:rPr>
              <a:t>concrete conforming IS codes.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174170" y="6492875"/>
            <a:ext cx="1065849" cy="365125"/>
          </a:xfrm>
        </p:spPr>
        <p:txBody>
          <a:bodyPr/>
          <a:lstStyle/>
          <a:p>
            <a:fld id="{7B40273E-AC4E-43CA-978C-1A7014527462}"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884829"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7</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01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401480" y="6492388"/>
            <a:ext cx="2781300"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78226" y="6492875"/>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8</a:t>
            </a:fld>
            <a:endParaRPr lang="en-IN"/>
          </a:p>
        </p:txBody>
      </p:sp>
      <p:sp>
        <p:nvSpPr>
          <p:cNvPr id="10" name="Rectangle 9"/>
          <p:cNvSpPr/>
          <p:nvPr/>
        </p:nvSpPr>
        <p:spPr>
          <a:xfrm>
            <a:off x="699779" y="0"/>
            <a:ext cx="10691259" cy="6247864"/>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Concrete Mix Design for M – </a:t>
            </a:r>
            <a:r>
              <a:rPr lang="en-US" sz="2000" b="1" dirty="0" smtClean="0">
                <a:latin typeface="Times New Roman" panose="02020603050405020304" pitchFamily="18" charset="0"/>
                <a:cs typeface="Times New Roman" panose="02020603050405020304" pitchFamily="18" charset="0"/>
              </a:rPr>
              <a:t>25 </a:t>
            </a:r>
            <a:r>
              <a:rPr lang="en-US" sz="2000" b="1" dirty="0">
                <a:latin typeface="Times New Roman" panose="02020603050405020304" pitchFamily="18" charset="0"/>
                <a:cs typeface="Times New Roman" panose="02020603050405020304" pitchFamily="18" charset="0"/>
              </a:rPr>
              <a:t>Grade of </a:t>
            </a:r>
            <a:r>
              <a:rPr lang="en-US" sz="2000" b="1" dirty="0" smtClean="0">
                <a:latin typeface="Times New Roman" panose="02020603050405020304" pitchFamily="18" charset="0"/>
                <a:cs typeface="Times New Roman" panose="02020603050405020304" pitchFamily="18" charset="0"/>
              </a:rPr>
              <a:t>Concrete</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Step-1 </a:t>
            </a:r>
            <a:r>
              <a:rPr lang="en-US" sz="2000" b="1" dirty="0" smtClean="0">
                <a:latin typeface="Times New Roman" panose="02020603050405020304" pitchFamily="18" charset="0"/>
                <a:cs typeface="Times New Roman" panose="02020603050405020304" pitchFamily="18" charset="0"/>
              </a:rPr>
              <a:t>STIPULATION FOR PROPORTIONING</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Grade= </a:t>
            </a:r>
            <a:r>
              <a:rPr lang="en-US" sz="2000" dirty="0" smtClean="0">
                <a:latin typeface="Times New Roman" panose="02020603050405020304" pitchFamily="18" charset="0"/>
                <a:cs typeface="Times New Roman" panose="02020603050405020304" pitchFamily="18" charset="0"/>
              </a:rPr>
              <a:t>M25</a:t>
            </a: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Type of cement= 53 </a:t>
            </a:r>
            <a:r>
              <a:rPr lang="en-US" sz="2000" dirty="0" smtClean="0">
                <a:latin typeface="Times New Roman" panose="02020603050405020304" pitchFamily="18" charset="0"/>
                <a:cs typeface="Times New Roman" panose="02020603050405020304" pitchFamily="18" charset="0"/>
              </a:rPr>
              <a:t>grade</a:t>
            </a: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Max. size of aggregate= 20mm</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Min. cement content and max. water cement ratio= IS456 table9</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Workability= 50mm</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 Method of placing = </a:t>
            </a:r>
            <a:r>
              <a:rPr lang="en-US" sz="2000" dirty="0" smtClean="0">
                <a:latin typeface="Times New Roman" panose="02020603050405020304" pitchFamily="18" charset="0"/>
                <a:cs typeface="Times New Roman" panose="02020603050405020304" pitchFamily="18" charset="0"/>
              </a:rPr>
              <a:t>pump able</a:t>
            </a: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Type of aggregate= crushed angular</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Fine aggregate= zone 2</a:t>
            </a:r>
          </a:p>
          <a:p>
            <a:endParaRPr lang="en-US" sz="20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smtClean="0">
                <a:latin typeface="Times New Roman" panose="02020603050405020304" pitchFamily="18" charset="0"/>
                <a:cs typeface="Times New Roman" panose="02020603050405020304" pitchFamily="18" charset="0"/>
              </a:rPr>
              <a:t>Step-2 TEST DATA</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Specific gravity of cement= 3.25</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Specific gravity of </a:t>
            </a:r>
            <a:r>
              <a:rPr lang="en-US" sz="2000" dirty="0" smtClean="0">
                <a:latin typeface="Times New Roman" panose="02020603050405020304" pitchFamily="18" charset="0"/>
                <a:cs typeface="Times New Roman" panose="02020603050405020304" pitchFamily="18" charset="0"/>
              </a:rPr>
              <a:t>coarse aggregate= 2.55</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Specific gravity of </a:t>
            </a:r>
            <a:r>
              <a:rPr lang="en-US" sz="2000" dirty="0" smtClean="0">
                <a:latin typeface="Times New Roman" panose="02020603050405020304" pitchFamily="18" charset="0"/>
                <a:cs typeface="Times New Roman" panose="02020603050405020304" pitchFamily="18" charset="0"/>
              </a:rPr>
              <a:t>fine aggregate= 2.53</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Water absorption= 0.15%-2.2%</a:t>
            </a:r>
          </a:p>
          <a:p>
            <a:pPr marL="342900" indent="-342900">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Specific gravity of water = 1</a:t>
            </a:r>
          </a:p>
        </p:txBody>
      </p:sp>
    </p:spTree>
    <p:extLst>
      <p:ext uri="{BB962C8B-B14F-4D97-AF65-F5344CB8AC3E}">
        <p14:creationId xmlns:p14="http://schemas.microsoft.com/office/powerpoint/2010/main" val="605006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72560" y="6492875"/>
            <a:ext cx="1022725" cy="365125"/>
          </a:xfrm>
        </p:spPr>
        <p:txBody>
          <a:bodyPr/>
          <a:lstStyle/>
          <a:p>
            <a:fld id="{2FF063A5-DE39-4E57-AA7E-87A0D067F4D0}" type="datetime1">
              <a:rPr lang="en-IN" b="1" smtClean="0">
                <a:solidFill>
                  <a:schemeClr val="tx1"/>
                </a:solidFill>
                <a:latin typeface="Times New Roman" panose="02020603050405020304" pitchFamily="18" charset="0"/>
                <a:cs typeface="Times New Roman" panose="02020603050405020304" pitchFamily="18" charset="0"/>
              </a:rPr>
              <a:t>13-07-2022</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4316680" y="6538913"/>
            <a:ext cx="3797300" cy="365125"/>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t>9</a:t>
            </a:fld>
            <a:endParaRPr lang="en-IN"/>
          </a:p>
        </p:txBody>
      </p:sp>
      <p:sp>
        <p:nvSpPr>
          <p:cNvPr id="8" name="Rectangle 7"/>
          <p:cNvSpPr/>
          <p:nvPr/>
        </p:nvSpPr>
        <p:spPr>
          <a:xfrm>
            <a:off x="478536" y="0"/>
            <a:ext cx="10912502" cy="6494085"/>
          </a:xfrm>
          <a:prstGeom prst="rect">
            <a:avLst/>
          </a:prstGeom>
        </p:spPr>
        <p:txBody>
          <a:bodyPr wrap="square">
            <a:spAutoFit/>
          </a:bodyPr>
          <a:lstStyle/>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Step-3 </a:t>
            </a:r>
            <a:r>
              <a:rPr lang="en-US" b="1" dirty="0" smtClean="0">
                <a:latin typeface="Times New Roman" panose="02020603050405020304" pitchFamily="18" charset="0"/>
                <a:cs typeface="Times New Roman" panose="02020603050405020304" pitchFamily="18" charset="0"/>
              </a:rPr>
              <a:t>TARGET STRENGTH</a:t>
            </a:r>
          </a:p>
          <a:p>
            <a:pPr marL="285750" indent="-285750">
              <a:spcBef>
                <a:spcPts val="1200"/>
              </a:spcBef>
              <a:buFont typeface="Wingdings" panose="05000000000000000000" pitchFamily="2" charset="2"/>
              <a:buChar char="§"/>
            </a:pPr>
            <a:r>
              <a:rPr lang="en-US" b="1" dirty="0" err="1" smtClean="0">
                <a:latin typeface="Times New Roman" panose="02020603050405020304" pitchFamily="18" charset="0"/>
                <a:cs typeface="Times New Roman" panose="02020603050405020304" pitchFamily="18" charset="0"/>
              </a:rPr>
              <a:t>f’ck</a:t>
            </a:r>
            <a:r>
              <a:rPr lang="en-US" b="1" dirty="0" smtClean="0">
                <a:latin typeface="Times New Roman" panose="02020603050405020304" pitchFamily="18" charset="0"/>
                <a:cs typeface="Times New Roman" panose="02020603050405020304" pitchFamily="18" charset="0"/>
              </a:rPr>
              <a:t>= fck+1.65(s)            s=4</a:t>
            </a:r>
          </a:p>
          <a:p>
            <a:pPr>
              <a:spcBef>
                <a:spcPts val="1200"/>
              </a:spcBef>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31.6N/mm</a:t>
            </a:r>
            <a:r>
              <a:rPr lang="en-US" b="1" baseline="30000" dirty="0" smtClean="0">
                <a:latin typeface="Times New Roman" panose="02020603050405020304" pitchFamily="18" charset="0"/>
                <a:cs typeface="Times New Roman" panose="02020603050405020304" pitchFamily="18" charset="0"/>
              </a:rPr>
              <a:t>2</a:t>
            </a:r>
            <a:endParaRPr lang="en-US" b="1" baseline="30000" dirty="0" smtClean="0">
              <a:latin typeface="Times New Roman" panose="02020603050405020304" pitchFamily="18" charset="0"/>
              <a:cs typeface="Times New Roman" panose="02020603050405020304" pitchFamily="18" charset="0"/>
            </a:endParaRPr>
          </a:p>
          <a:p>
            <a:pPr fontAlgn="base">
              <a:lnSpc>
                <a:spcPct val="150000"/>
              </a:lnSpc>
            </a:pPr>
            <a:r>
              <a:rPr lang="en-US" dirty="0">
                <a:latin typeface="Times New Roman" panose="02020603050405020304" pitchFamily="18" charset="0"/>
                <a:cs typeface="Times New Roman" panose="02020603050405020304" pitchFamily="18" charset="0"/>
              </a:rPr>
              <a:t> workability means slump value more than 50 mm, the required water content may be increased or decreased by about 3 percent for each increase or decrease of 25 mm slump or may be established by trial.</a:t>
            </a:r>
          </a:p>
          <a:p>
            <a:pPr fontAlgn="base">
              <a:lnSpc>
                <a:spcPct val="150000"/>
              </a:lnSpc>
            </a:pPr>
            <a:r>
              <a:rPr lang="en-US" dirty="0" smtClean="0">
                <a:latin typeface="Times New Roman" panose="02020603050405020304" pitchFamily="18" charset="0"/>
                <a:cs typeface="Times New Roman" panose="02020603050405020304" pitchFamily="18" charset="0"/>
              </a:rPr>
              <a:t>We have a nominal maximum size of aggregate of 20 mm.</a:t>
            </a:r>
          </a:p>
          <a:p>
            <a:pPr fontAlgn="base">
              <a:lnSpc>
                <a:spcPct val="150000"/>
              </a:lnSpc>
            </a:pPr>
            <a:r>
              <a:rPr lang="en-US" dirty="0" smtClean="0">
                <a:latin typeface="Times New Roman" panose="02020603050405020304" pitchFamily="18" charset="0"/>
                <a:cs typeface="Times New Roman" panose="02020603050405020304" pitchFamily="18" charset="0"/>
              </a:rPr>
              <a:t>the water content for the nominal maximum size of aggregate is 186 kg (Liter). (Slump 50 mm)</a:t>
            </a:r>
          </a:p>
          <a:p>
            <a:pPr fontAlgn="base">
              <a:lnSpc>
                <a:spcPct val="150000"/>
              </a:lnSpc>
            </a:pPr>
            <a:r>
              <a:rPr lang="en-US" dirty="0" smtClean="0">
                <a:latin typeface="Times New Roman" panose="02020603050405020304" pitchFamily="18" charset="0"/>
                <a:cs typeface="Times New Roman" panose="02020603050405020304" pitchFamily="18" charset="0"/>
              </a:rPr>
              <a:t>We want to increase the slump up to 100 mm. so we have to increase it twice by 25 mm. As per IS code we have increase water by about 3 percent for every additional 25 mm slump so here estimated water content for 100 mm slump.</a:t>
            </a:r>
          </a:p>
          <a:p>
            <a:pPr fontAlgn="base">
              <a:lnSpc>
                <a:spcPct val="150000"/>
              </a:lnSpc>
            </a:pPr>
            <a:r>
              <a:rPr lang="en-US" dirty="0" smtClean="0">
                <a:latin typeface="Times New Roman" panose="02020603050405020304" pitchFamily="18" charset="0"/>
                <a:cs typeface="Times New Roman" panose="02020603050405020304" pitchFamily="18" charset="0"/>
              </a:rPr>
              <a:t>For one 25 mm (3%) and second 25 mm (3%). Total increase in water content is 6%</a:t>
            </a:r>
          </a:p>
          <a:p>
            <a:pPr fontAlgn="base">
              <a:lnSpc>
                <a:spcPct val="150000"/>
              </a:lnSpc>
            </a:pPr>
            <a:r>
              <a:rPr lang="en-US" dirty="0" smtClean="0">
                <a:latin typeface="Times New Roman" panose="02020603050405020304" pitchFamily="18" charset="0"/>
                <a:cs typeface="Times New Roman" panose="02020603050405020304" pitchFamily="18" charset="0"/>
              </a:rPr>
              <a:t>= 186 + 186x(6/100)</a:t>
            </a:r>
          </a:p>
          <a:p>
            <a:pPr fontAlgn="base">
              <a:lnSpc>
                <a:spcPct val="150000"/>
              </a:lnSpc>
            </a:pPr>
            <a:r>
              <a:rPr lang="en-US" dirty="0" smtClean="0">
                <a:latin typeface="Times New Roman" panose="02020603050405020304" pitchFamily="18" charset="0"/>
                <a:cs typeface="Times New Roman" panose="02020603050405020304" pitchFamily="18" charset="0"/>
              </a:rPr>
              <a:t>= 197.16 Liters</a:t>
            </a:r>
          </a:p>
          <a:p>
            <a:pPr fontAlgn="base"/>
            <a:r>
              <a:rPr lang="en-US" b="1" dirty="0" smtClean="0">
                <a:latin typeface="Times New Roman" panose="02020603050405020304" pitchFamily="18" charset="0"/>
                <a:cs typeface="Times New Roman" panose="02020603050405020304" pitchFamily="18" charset="0"/>
              </a:rPr>
              <a:t>Step-5 </a:t>
            </a:r>
            <a:r>
              <a:rPr lang="en-US" b="1" dirty="0">
                <a:latin typeface="Times New Roman" panose="02020603050405020304" pitchFamily="18" charset="0"/>
                <a:cs typeface="Times New Roman" panose="02020603050405020304" pitchFamily="18" charset="0"/>
              </a:rPr>
              <a:t>Estimation of Cement Content</a:t>
            </a:r>
          </a:p>
          <a:p>
            <a:pPr fontAlgn="base">
              <a:lnSpc>
                <a:spcPct val="150000"/>
              </a:lnSpc>
            </a:pPr>
            <a:r>
              <a:rPr lang="en-US" dirty="0">
                <a:latin typeface="Times New Roman" panose="02020603050405020304" pitchFamily="18" charset="0"/>
                <a:cs typeface="Times New Roman" panose="02020603050405020304" pitchFamily="18" charset="0"/>
              </a:rPr>
              <a:t>We have water content and water–cement ratio. So, from this data, we can calculate cement content for concrete,</a:t>
            </a:r>
          </a:p>
          <a:p>
            <a:pPr fontAlgn="base">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5128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tf00001192</Template>
  <TotalTime>1490</TotalTime>
  <Words>2873</Words>
  <Application>Microsoft Office PowerPoint</Application>
  <PresentationFormat>Widescreen</PresentationFormat>
  <Paragraphs>1039</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Algerian</vt:lpstr>
      <vt:lpstr>Arial</vt:lpstr>
      <vt:lpstr>Calibri</vt:lpstr>
      <vt:lpstr>Century Gothic</vt:lpstr>
      <vt:lpstr>Courier New</vt:lpstr>
      <vt:lpstr>Palatino Linotype</vt:lpstr>
      <vt:lpstr>Times New Roman</vt:lpstr>
      <vt:lpstr>Wingdings</vt:lpstr>
      <vt:lpstr>Executive</vt:lpstr>
      <vt:lpstr>PowerPoint Presentation</vt:lpstr>
      <vt:lpstr>CONTENTS</vt:lpstr>
      <vt:lpstr>INTRODUCTION</vt:lpstr>
      <vt:lpstr>WASTE BRICK POWDER</vt:lpstr>
      <vt:lpstr>SCOPE OF THIS STUDY</vt:lpstr>
      <vt:lpstr>PowerPoint Presentation</vt:lpstr>
      <vt:lpstr>MATERIALS &amp; METHODOLOGY</vt:lpstr>
      <vt:lpstr>PowerPoint Presentation</vt:lpstr>
      <vt:lpstr>PowerPoint Presentation</vt:lpstr>
      <vt:lpstr>PowerPoint Presentation</vt:lpstr>
      <vt:lpstr>QUNATITY OF MATERIAL REQUIRED</vt:lpstr>
      <vt:lpstr>TESTS ON MATERIALS.</vt:lpstr>
      <vt:lpstr>PowerPoint Presentation</vt:lpstr>
      <vt:lpstr>TESTS ON CEMENT </vt:lpstr>
      <vt:lpstr>PowerPoint Presentation</vt:lpstr>
      <vt:lpstr>TESTS ON FINE AGGREGATE</vt:lpstr>
      <vt:lpstr>PowerPoint Presentation</vt:lpstr>
      <vt:lpstr>PowerPoint Presentation</vt:lpstr>
      <vt:lpstr>PowerPoint Presentation</vt:lpstr>
      <vt:lpstr>PowerPoint Presentation</vt:lpstr>
      <vt:lpstr>PowerPoint Presentation</vt:lpstr>
      <vt:lpstr>TESTS ON BRICK POWDER</vt:lpstr>
      <vt:lpstr>PowerPoint Presentation</vt:lpstr>
      <vt:lpstr>SLUMP TEST</vt:lpstr>
      <vt:lpstr>CAST &amp; TEST</vt:lpstr>
      <vt:lpstr>COMPRESSIVE STRENGTH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COMPRESSION TEST</vt:lpstr>
      <vt:lpstr>PowerPoint Presentation</vt:lpstr>
      <vt:lpstr>CONCLUSION.</vt:lpstr>
      <vt:lpstr>SCHEDULE OF LABORATORY WORKS.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Aili</dc:creator>
  <cp:lastModifiedBy>HP</cp:lastModifiedBy>
  <cp:revision>203</cp:revision>
  <dcterms:created xsi:type="dcterms:W3CDTF">2021-07-07T15:04:20Z</dcterms:created>
  <dcterms:modified xsi:type="dcterms:W3CDTF">2022-07-13T04:34:01Z</dcterms:modified>
</cp:coreProperties>
</file>